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4" r:id="rId1"/>
  </p:sldMasterIdLst>
  <p:notesMasterIdLst>
    <p:notesMasterId r:id="rId24"/>
  </p:notesMasterIdLst>
  <p:sldIdLst>
    <p:sldId id="277" r:id="rId2"/>
    <p:sldId id="301" r:id="rId3"/>
    <p:sldId id="273" r:id="rId4"/>
    <p:sldId id="274" r:id="rId5"/>
    <p:sldId id="278" r:id="rId6"/>
    <p:sldId id="299" r:id="rId7"/>
    <p:sldId id="300" r:id="rId8"/>
    <p:sldId id="302" r:id="rId9"/>
    <p:sldId id="286" r:id="rId10"/>
    <p:sldId id="308" r:id="rId11"/>
    <p:sldId id="312" r:id="rId12"/>
    <p:sldId id="310" r:id="rId13"/>
    <p:sldId id="311" r:id="rId14"/>
    <p:sldId id="309" r:id="rId15"/>
    <p:sldId id="313" r:id="rId16"/>
    <p:sldId id="314" r:id="rId17"/>
    <p:sldId id="303" r:id="rId18"/>
    <p:sldId id="305" r:id="rId19"/>
    <p:sldId id="306" r:id="rId20"/>
    <p:sldId id="307" r:id="rId21"/>
    <p:sldId id="304" r:id="rId22"/>
    <p:sldId id="2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22"/>
    <p:restoredTop sz="91471"/>
  </p:normalViewPr>
  <p:slideViewPr>
    <p:cSldViewPr snapToGrid="0" snapToObjects="1">
      <p:cViewPr varScale="1">
        <p:scale>
          <a:sx n="78" d="100"/>
          <a:sy n="78" d="100"/>
        </p:scale>
        <p:origin x="610" y="72"/>
      </p:cViewPr>
      <p:guideLst/>
    </p:cSldViewPr>
  </p:slideViewPr>
  <p:outlineViewPr>
    <p:cViewPr>
      <p:scale>
        <a:sx n="33" d="100"/>
        <a:sy n="33" d="100"/>
      </p:scale>
      <p:origin x="0" y="-1648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BCE84-5594-6347-A060-584E67A92E1F}" type="datetimeFigureOut">
              <a:rPr lang="en-US" smtClean="0"/>
              <a:t>6/24/2019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BA575-47C0-864F-B867-E0B6F8E215E5}" type="slidenum">
              <a:rPr lang="en-US" smtClean="0"/>
              <a:t>‹N°›</a:t>
            </a:fld>
            <a:endParaRPr lang="en-US"/>
          </a:p>
        </p:txBody>
      </p:sp>
    </p:spTree>
    <p:extLst>
      <p:ext uri="{BB962C8B-B14F-4D97-AF65-F5344CB8AC3E}">
        <p14:creationId xmlns:p14="http://schemas.microsoft.com/office/powerpoint/2010/main" val="1149719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CBA575-47C0-864F-B867-E0B6F8E215E5}" type="slidenum">
              <a:rPr lang="en-US" smtClean="0"/>
              <a:t>7</a:t>
            </a:fld>
            <a:endParaRPr lang="en-US"/>
          </a:p>
        </p:txBody>
      </p:sp>
    </p:spTree>
    <p:extLst>
      <p:ext uri="{BB962C8B-B14F-4D97-AF65-F5344CB8AC3E}">
        <p14:creationId xmlns:p14="http://schemas.microsoft.com/office/powerpoint/2010/main" val="494471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9CBA575-47C0-864F-B867-E0B6F8E215E5}" type="slidenum">
              <a:rPr lang="en-US" smtClean="0"/>
              <a:t>9</a:t>
            </a:fld>
            <a:endParaRPr lang="en-US"/>
          </a:p>
        </p:txBody>
      </p:sp>
    </p:spTree>
    <p:extLst>
      <p:ext uri="{BB962C8B-B14F-4D97-AF65-F5344CB8AC3E}">
        <p14:creationId xmlns:p14="http://schemas.microsoft.com/office/powerpoint/2010/main" val="560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CBA575-47C0-864F-B867-E0B6F8E215E5}" type="slidenum">
              <a:rPr lang="en-US" smtClean="0"/>
              <a:t>11</a:t>
            </a:fld>
            <a:endParaRPr lang="en-US"/>
          </a:p>
        </p:txBody>
      </p:sp>
    </p:spTree>
    <p:extLst>
      <p:ext uri="{BB962C8B-B14F-4D97-AF65-F5344CB8AC3E}">
        <p14:creationId xmlns:p14="http://schemas.microsoft.com/office/powerpoint/2010/main" val="4249309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cid:WC20190121130226.39019A@fedpack.be"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03EB84-DECE-A941-8237-558CEB359BC3}"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EB0233-8A05-7B41-A3D3-A47DA435D474}" type="slidenum">
              <a:rPr lang="en-US" smtClean="0"/>
              <a:t>‹N°›</a:t>
            </a:fld>
            <a:endParaRPr lang="en-US"/>
          </a:p>
        </p:txBody>
      </p:sp>
      <p:pic>
        <p:nvPicPr>
          <p:cNvPr id="20" name="Afbeelding 1" descr="cid:WC20190121130226.39019A@fedpack.be">
            <a:extLst>
              <a:ext uri="{FF2B5EF4-FFF2-40B4-BE49-F238E27FC236}">
                <a16:creationId xmlns:a16="http://schemas.microsoft.com/office/drawing/2014/main" id="{BB364D76-1D1F-AB42-8593-5E19C30FEFB6}"/>
              </a:ext>
            </a:extLst>
          </p:cNvPr>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447147" y="6007271"/>
            <a:ext cx="1539240" cy="419100"/>
          </a:xfrm>
          <a:prstGeom prst="rect">
            <a:avLst/>
          </a:prstGeom>
          <a:noFill/>
          <a:ln>
            <a:noFill/>
          </a:ln>
        </p:spPr>
      </p:pic>
    </p:spTree>
    <p:extLst>
      <p:ext uri="{BB962C8B-B14F-4D97-AF65-F5344CB8AC3E}">
        <p14:creationId xmlns:p14="http://schemas.microsoft.com/office/powerpoint/2010/main" val="88607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03EB84-DECE-A941-8237-558CEB359BC3}"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B0233-8A05-7B41-A3D3-A47DA435D474}" type="slidenum">
              <a:rPr lang="en-US" smtClean="0"/>
              <a:t>‹N°›</a:t>
            </a:fld>
            <a:endParaRPr lang="en-US"/>
          </a:p>
        </p:txBody>
      </p:sp>
    </p:spTree>
    <p:extLst>
      <p:ext uri="{BB962C8B-B14F-4D97-AF65-F5344CB8AC3E}">
        <p14:creationId xmlns:p14="http://schemas.microsoft.com/office/powerpoint/2010/main" val="634446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03EB84-DECE-A941-8237-558CEB359BC3}"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B0233-8A05-7B41-A3D3-A47DA435D474}" type="slidenum">
              <a:rPr lang="en-US" smtClean="0"/>
              <a:t>‹N°›</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80421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03EB84-DECE-A941-8237-558CEB359BC3}"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B0233-8A05-7B41-A3D3-A47DA435D474}" type="slidenum">
              <a:rPr lang="en-US" smtClean="0"/>
              <a:t>‹N°›</a:t>
            </a:fld>
            <a:endParaRPr lang="en-US"/>
          </a:p>
        </p:txBody>
      </p:sp>
    </p:spTree>
    <p:extLst>
      <p:ext uri="{BB962C8B-B14F-4D97-AF65-F5344CB8AC3E}">
        <p14:creationId xmlns:p14="http://schemas.microsoft.com/office/powerpoint/2010/main" val="1080377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03EB84-DECE-A941-8237-558CEB359BC3}"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B0233-8A05-7B41-A3D3-A47DA435D474}" type="slidenum">
              <a:rPr lang="en-US" smtClean="0"/>
              <a:t>‹N°›</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650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03EB84-DECE-A941-8237-558CEB359BC3}"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B0233-8A05-7B41-A3D3-A47DA435D474}" type="slidenum">
              <a:rPr lang="en-US" smtClean="0"/>
              <a:t>‹N°›</a:t>
            </a:fld>
            <a:endParaRPr lang="en-US"/>
          </a:p>
        </p:txBody>
      </p:sp>
    </p:spTree>
    <p:extLst>
      <p:ext uri="{BB962C8B-B14F-4D97-AF65-F5344CB8AC3E}">
        <p14:creationId xmlns:p14="http://schemas.microsoft.com/office/powerpoint/2010/main" val="414199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03EB84-DECE-A941-8237-558CEB359BC3}"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B0233-8A05-7B41-A3D3-A47DA435D474}" type="slidenum">
              <a:rPr lang="en-US" smtClean="0"/>
              <a:t>‹N°›</a:t>
            </a:fld>
            <a:endParaRPr lang="en-US"/>
          </a:p>
        </p:txBody>
      </p:sp>
    </p:spTree>
    <p:extLst>
      <p:ext uri="{BB962C8B-B14F-4D97-AF65-F5344CB8AC3E}">
        <p14:creationId xmlns:p14="http://schemas.microsoft.com/office/powerpoint/2010/main" val="1458849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03EB84-DECE-A941-8237-558CEB359BC3}"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B0233-8A05-7B41-A3D3-A47DA435D474}" type="slidenum">
              <a:rPr lang="en-US" smtClean="0"/>
              <a:t>‹N°›</a:t>
            </a:fld>
            <a:endParaRPr lang="en-US"/>
          </a:p>
        </p:txBody>
      </p:sp>
    </p:spTree>
    <p:extLst>
      <p:ext uri="{BB962C8B-B14F-4D97-AF65-F5344CB8AC3E}">
        <p14:creationId xmlns:p14="http://schemas.microsoft.com/office/powerpoint/2010/main" val="106363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10"/>
          </p:nvPr>
        </p:nvSpPr>
        <p:spPr/>
        <p:txBody>
          <a:bodyPr/>
          <a:lstStyle/>
          <a:p>
            <a:fld id="{E603EB84-DECE-A941-8237-558CEB359BC3}" type="datetimeFigureOut">
              <a:rPr lang="en-US" smtClean="0"/>
              <a:t>6/24/2019</a:t>
            </a:fld>
            <a:endParaRPr lang="en-US"/>
          </a:p>
        </p:txBody>
      </p:sp>
      <p:sp>
        <p:nvSpPr>
          <p:cNvPr id="6" name="Slide Number Placeholder 5"/>
          <p:cNvSpPr>
            <a:spLocks noGrp="1"/>
          </p:cNvSpPr>
          <p:nvPr>
            <p:ph type="sldNum" sz="quarter" idx="12"/>
          </p:nvPr>
        </p:nvSpPr>
        <p:spPr/>
        <p:txBody>
          <a:bodyPr/>
          <a:lstStyle/>
          <a:p>
            <a:fld id="{B6EB0233-8A05-7B41-A3D3-A47DA435D474}" type="slidenum">
              <a:rPr lang="en-US" smtClean="0"/>
              <a:t>‹N°›</a:t>
            </a:fld>
            <a:endParaRPr lang="en-US"/>
          </a:p>
        </p:txBody>
      </p:sp>
    </p:spTree>
    <p:extLst>
      <p:ext uri="{BB962C8B-B14F-4D97-AF65-F5344CB8AC3E}">
        <p14:creationId xmlns:p14="http://schemas.microsoft.com/office/powerpoint/2010/main" val="156854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03EB84-DECE-A941-8237-558CEB359BC3}"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B0233-8A05-7B41-A3D3-A47DA435D474}" type="slidenum">
              <a:rPr lang="en-US" smtClean="0"/>
              <a:t>‹N°›</a:t>
            </a:fld>
            <a:endParaRPr lang="en-US"/>
          </a:p>
        </p:txBody>
      </p:sp>
    </p:spTree>
    <p:extLst>
      <p:ext uri="{BB962C8B-B14F-4D97-AF65-F5344CB8AC3E}">
        <p14:creationId xmlns:p14="http://schemas.microsoft.com/office/powerpoint/2010/main" val="4765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03EB84-DECE-A941-8237-558CEB359BC3}"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B0233-8A05-7B41-A3D3-A47DA435D474}" type="slidenum">
              <a:rPr lang="en-US" smtClean="0"/>
              <a:t>‹N°›</a:t>
            </a:fld>
            <a:endParaRPr lang="en-US"/>
          </a:p>
        </p:txBody>
      </p:sp>
    </p:spTree>
    <p:extLst>
      <p:ext uri="{BB962C8B-B14F-4D97-AF65-F5344CB8AC3E}">
        <p14:creationId xmlns:p14="http://schemas.microsoft.com/office/powerpoint/2010/main" val="211086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03EB84-DECE-A941-8237-558CEB359BC3}" type="datetimeFigureOut">
              <a:rPr lang="en-US" smtClean="0"/>
              <a:t>6/24/2019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EB0233-8A05-7B41-A3D3-A47DA435D474}" type="slidenum">
              <a:rPr lang="en-US" smtClean="0"/>
              <a:t>‹N°›</a:t>
            </a:fld>
            <a:endParaRPr lang="en-US"/>
          </a:p>
        </p:txBody>
      </p:sp>
    </p:spTree>
    <p:extLst>
      <p:ext uri="{BB962C8B-B14F-4D97-AF65-F5344CB8AC3E}">
        <p14:creationId xmlns:p14="http://schemas.microsoft.com/office/powerpoint/2010/main" val="83126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03EB84-DECE-A941-8237-558CEB359BC3}" type="datetimeFigureOut">
              <a:rPr lang="en-US" smtClean="0"/>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EB0233-8A05-7B41-A3D3-A47DA435D474}" type="slidenum">
              <a:rPr lang="en-US" smtClean="0"/>
              <a:t>‹N°›</a:t>
            </a:fld>
            <a:endParaRPr lang="en-US"/>
          </a:p>
        </p:txBody>
      </p:sp>
    </p:spTree>
    <p:extLst>
      <p:ext uri="{BB962C8B-B14F-4D97-AF65-F5344CB8AC3E}">
        <p14:creationId xmlns:p14="http://schemas.microsoft.com/office/powerpoint/2010/main" val="168315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3EB84-DECE-A941-8237-558CEB359BC3}" type="datetimeFigureOut">
              <a:rPr lang="en-US" smtClean="0"/>
              <a:t>6/24/2019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EB0233-8A05-7B41-A3D3-A47DA435D474}" type="slidenum">
              <a:rPr lang="en-US" smtClean="0"/>
              <a:t>‹N°›</a:t>
            </a:fld>
            <a:endParaRPr lang="en-US"/>
          </a:p>
        </p:txBody>
      </p:sp>
    </p:spTree>
    <p:extLst>
      <p:ext uri="{BB962C8B-B14F-4D97-AF65-F5344CB8AC3E}">
        <p14:creationId xmlns:p14="http://schemas.microsoft.com/office/powerpoint/2010/main" val="6346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03EB84-DECE-A941-8237-558CEB359BC3}"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B0233-8A05-7B41-A3D3-A47DA435D474}" type="slidenum">
              <a:rPr lang="en-US" smtClean="0"/>
              <a:t>‹N°›</a:t>
            </a:fld>
            <a:endParaRPr lang="en-US"/>
          </a:p>
        </p:txBody>
      </p:sp>
    </p:spTree>
    <p:extLst>
      <p:ext uri="{BB962C8B-B14F-4D97-AF65-F5344CB8AC3E}">
        <p14:creationId xmlns:p14="http://schemas.microsoft.com/office/powerpoint/2010/main" val="153066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03EB84-DECE-A941-8237-558CEB359BC3}"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EB0233-8A05-7B41-A3D3-A47DA435D474}" type="slidenum">
              <a:rPr lang="en-US" smtClean="0"/>
              <a:t>‹N°›</a:t>
            </a:fld>
            <a:endParaRPr lang="en-US"/>
          </a:p>
        </p:txBody>
      </p:sp>
    </p:spTree>
    <p:extLst>
      <p:ext uri="{BB962C8B-B14F-4D97-AF65-F5344CB8AC3E}">
        <p14:creationId xmlns:p14="http://schemas.microsoft.com/office/powerpoint/2010/main" val="124799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cid:WC20190121130226.39019A@fedpack.be"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03EB84-DECE-A941-8237-558CEB359BC3}" type="datetimeFigureOut">
              <a:rPr lang="en-US" smtClean="0"/>
              <a:t>6/24/2019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6EB0233-8A05-7B41-A3D3-A47DA435D474}" type="slidenum">
              <a:rPr lang="en-US" smtClean="0"/>
              <a:t>‹N°›</a:t>
            </a:fld>
            <a:endParaRPr lang="en-US"/>
          </a:p>
        </p:txBody>
      </p:sp>
      <p:pic>
        <p:nvPicPr>
          <p:cNvPr id="30" name="Afbeelding 1" descr="cid:WC20190121130226.39019A@fedpack.be">
            <a:extLst>
              <a:ext uri="{FF2B5EF4-FFF2-40B4-BE49-F238E27FC236}">
                <a16:creationId xmlns:a16="http://schemas.microsoft.com/office/drawing/2014/main" id="{E129DE6B-184C-2841-A80F-8FA6398FF4DC}"/>
              </a:ext>
            </a:extLst>
          </p:cNvPr>
          <p:cNvPicPr/>
          <p:nvPr userDrawn="1"/>
        </p:nvPicPr>
        <p:blipFill>
          <a:blip r:embed="rId18" r:link="rId19">
            <a:extLst>
              <a:ext uri="{28A0092B-C50C-407E-A947-70E740481C1C}">
                <a14:useLocalDpi xmlns:a14="http://schemas.microsoft.com/office/drawing/2010/main" val="0"/>
              </a:ext>
            </a:extLst>
          </a:blip>
          <a:srcRect/>
          <a:stretch>
            <a:fillRect/>
          </a:stretch>
        </p:blipFill>
        <p:spPr bwMode="auto">
          <a:xfrm>
            <a:off x="717675" y="5987387"/>
            <a:ext cx="1539240" cy="419100"/>
          </a:xfrm>
          <a:prstGeom prst="rect">
            <a:avLst/>
          </a:prstGeom>
          <a:noFill/>
          <a:ln>
            <a:noFill/>
          </a:ln>
        </p:spPr>
      </p:pic>
    </p:spTree>
    <p:extLst>
      <p:ext uri="{BB962C8B-B14F-4D97-AF65-F5344CB8AC3E}">
        <p14:creationId xmlns:p14="http://schemas.microsoft.com/office/powerpoint/2010/main" val="57899294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health.belgium.be/fr/arrete-royal-du-11-mai-1992-concernant-les-" TargetMode="External"/><Relationship Id="rId2" Type="http://schemas.openxmlformats.org/officeDocument/2006/relationships/hyperlink" Target="cid:image002.png@01D50747.97271110"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cid:WC20190121130226.39019A@fedpack.b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1595" y="1612683"/>
            <a:ext cx="10944519" cy="1646302"/>
          </a:xfrm>
        </p:spPr>
        <p:txBody>
          <a:bodyPr/>
          <a:lstStyle/>
          <a:p>
            <a:pPr algn="ctr"/>
            <a:r>
              <a:rPr lang="nl-NL" sz="4000" dirty="0"/>
              <a:t>Presentatie Algemene Ledenvergadering</a:t>
            </a:r>
            <a:br>
              <a:rPr lang="nl-NL" sz="4000" dirty="0"/>
            </a:br>
            <a:r>
              <a:rPr lang="nl-NL" sz="4000" dirty="0"/>
              <a:t>Presentation Assembleé générale des </a:t>
            </a:r>
            <a:r>
              <a:rPr lang="nl-NL" sz="4000" dirty="0" err="1"/>
              <a:t>membres</a:t>
            </a:r>
            <a:r>
              <a:rPr lang="nl-NL" sz="4000" dirty="0"/>
              <a:t> </a:t>
            </a:r>
          </a:p>
        </p:txBody>
      </p:sp>
      <p:sp>
        <p:nvSpPr>
          <p:cNvPr id="3" name="Subtitle 2"/>
          <p:cNvSpPr>
            <a:spLocks noGrp="1"/>
          </p:cNvSpPr>
          <p:nvPr>
            <p:ph type="subTitle" idx="1"/>
          </p:nvPr>
        </p:nvSpPr>
        <p:spPr>
          <a:xfrm>
            <a:off x="1459933" y="4710709"/>
            <a:ext cx="7766936" cy="1096899"/>
          </a:xfrm>
        </p:spPr>
        <p:txBody>
          <a:bodyPr/>
          <a:lstStyle/>
          <a:p>
            <a:pPr algn="ctr"/>
            <a:r>
              <a:rPr lang="nl-NL" dirty="0"/>
              <a:t>25/06/2019</a:t>
            </a:r>
          </a:p>
          <a:p>
            <a:pPr algn="ctr"/>
            <a:r>
              <a:rPr lang="nl-NL" dirty="0" err="1"/>
              <a:t>Unizo</a:t>
            </a:r>
            <a:r>
              <a:rPr lang="nl-NL" dirty="0"/>
              <a:t>, Willebroekkaai 37, 1000 Brussel</a:t>
            </a:r>
          </a:p>
        </p:txBody>
      </p:sp>
    </p:spTree>
    <p:extLst>
      <p:ext uri="{BB962C8B-B14F-4D97-AF65-F5344CB8AC3E}">
        <p14:creationId xmlns:p14="http://schemas.microsoft.com/office/powerpoint/2010/main" val="1449918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738C-F674-074D-B915-E00402964A1D}"/>
              </a:ext>
            </a:extLst>
          </p:cNvPr>
          <p:cNvSpPr>
            <a:spLocks noGrp="1"/>
          </p:cNvSpPr>
          <p:nvPr>
            <p:ph type="title"/>
          </p:nvPr>
        </p:nvSpPr>
        <p:spPr/>
        <p:txBody>
          <a:bodyPr/>
          <a:lstStyle/>
          <a:p>
            <a:r>
              <a:rPr lang="en-US" dirty="0"/>
              <a:t>FAVV- AFSCA</a:t>
            </a:r>
            <a:br>
              <a:rPr lang="en-US" dirty="0"/>
            </a:br>
            <a:r>
              <a:rPr lang="en-US" dirty="0"/>
              <a:t>Affiches</a:t>
            </a:r>
          </a:p>
        </p:txBody>
      </p:sp>
      <p:pic>
        <p:nvPicPr>
          <p:cNvPr id="5" name="Content Placeholder 4">
            <a:extLst>
              <a:ext uri="{FF2B5EF4-FFF2-40B4-BE49-F238E27FC236}">
                <a16:creationId xmlns:a16="http://schemas.microsoft.com/office/drawing/2014/main" id="{38CCE9E9-8C21-2943-A339-66C42740B6F5}"/>
              </a:ext>
            </a:extLst>
          </p:cNvPr>
          <p:cNvPicPr>
            <a:picLocks noGrp="1" noChangeAspect="1"/>
          </p:cNvPicPr>
          <p:nvPr>
            <p:ph idx="1"/>
          </p:nvPr>
        </p:nvPicPr>
        <p:blipFill rotWithShape="1">
          <a:blip r:embed="rId2"/>
          <a:srcRect l="7897" t="3805" r="8187"/>
          <a:stretch/>
        </p:blipFill>
        <p:spPr>
          <a:xfrm rot="5400000">
            <a:off x="4159175" y="480985"/>
            <a:ext cx="6857999" cy="5896031"/>
          </a:xfrm>
        </p:spPr>
      </p:pic>
    </p:spTree>
    <p:extLst>
      <p:ext uri="{BB962C8B-B14F-4D97-AF65-F5344CB8AC3E}">
        <p14:creationId xmlns:p14="http://schemas.microsoft.com/office/powerpoint/2010/main" val="238638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34F8-8CE1-D742-9E81-88986EF0748D}"/>
              </a:ext>
            </a:extLst>
          </p:cNvPr>
          <p:cNvSpPr>
            <a:spLocks noGrp="1"/>
          </p:cNvSpPr>
          <p:nvPr>
            <p:ph type="title"/>
          </p:nvPr>
        </p:nvSpPr>
        <p:spPr/>
        <p:txBody>
          <a:bodyPr/>
          <a:lstStyle/>
          <a:p>
            <a:r>
              <a:rPr lang="en-US" dirty="0"/>
              <a:t>FAVV – AFSCA - Affiches</a:t>
            </a:r>
          </a:p>
        </p:txBody>
      </p:sp>
      <p:sp>
        <p:nvSpPr>
          <p:cNvPr id="3" name="Content Placeholder 2">
            <a:extLst>
              <a:ext uri="{FF2B5EF4-FFF2-40B4-BE49-F238E27FC236}">
                <a16:creationId xmlns:a16="http://schemas.microsoft.com/office/drawing/2014/main" id="{5624142C-2335-5042-8367-EE9EC8A352D5}"/>
              </a:ext>
            </a:extLst>
          </p:cNvPr>
          <p:cNvSpPr>
            <a:spLocks noGrp="1"/>
          </p:cNvSpPr>
          <p:nvPr>
            <p:ph idx="1"/>
          </p:nvPr>
        </p:nvSpPr>
        <p:spPr>
          <a:xfrm>
            <a:off x="677334" y="1362730"/>
            <a:ext cx="8596668" cy="5020141"/>
          </a:xfrm>
        </p:spPr>
        <p:txBody>
          <a:bodyPr>
            <a:normAutofit fontScale="25000" lnSpcReduction="20000"/>
          </a:bodyPr>
          <a:lstStyle/>
          <a:p>
            <a:pPr marL="0" indent="0">
              <a:buNone/>
            </a:pPr>
            <a:r>
              <a:rPr lang="en-US" sz="4000" dirty="0"/>
              <a:t>Bonjour Madame De </a:t>
            </a:r>
            <a:r>
              <a:rPr lang="en-US" sz="4000" dirty="0" err="1"/>
              <a:t>Bie</a:t>
            </a:r>
            <a:r>
              <a:rPr lang="en-US" sz="4000" dirty="0"/>
              <a:t>,</a:t>
            </a:r>
          </a:p>
          <a:p>
            <a:pPr marL="0" indent="0">
              <a:buNone/>
            </a:pPr>
            <a:r>
              <a:rPr lang="en-US" sz="4000" dirty="0" err="1"/>
              <a:t>Quelques</a:t>
            </a:r>
            <a:r>
              <a:rPr lang="en-US" sz="4000" dirty="0"/>
              <a:t> </a:t>
            </a:r>
            <a:r>
              <a:rPr lang="en-US" sz="4000" dirty="0" err="1"/>
              <a:t>membres</a:t>
            </a:r>
            <a:r>
              <a:rPr lang="en-US" sz="4000" dirty="0"/>
              <a:t> </a:t>
            </a:r>
            <a:r>
              <a:rPr lang="en-US" sz="4000" dirty="0" err="1"/>
              <a:t>ont</a:t>
            </a:r>
            <a:r>
              <a:rPr lang="en-US" sz="4000" dirty="0"/>
              <a:t> vu </a:t>
            </a:r>
            <a:r>
              <a:rPr lang="en-US" sz="4000" dirty="0" err="1"/>
              <a:t>une</a:t>
            </a:r>
            <a:r>
              <a:rPr lang="en-US" sz="4000" dirty="0"/>
              <a:t> affiche chez des </a:t>
            </a:r>
            <a:r>
              <a:rPr lang="en-US" sz="4000" dirty="0" err="1"/>
              <a:t>détaillants</a:t>
            </a:r>
            <a:r>
              <a:rPr lang="en-US" sz="4000" dirty="0"/>
              <a:t>, </a:t>
            </a:r>
            <a:r>
              <a:rPr lang="en-US" sz="4000" dirty="0" err="1"/>
              <a:t>dont</a:t>
            </a:r>
            <a:r>
              <a:rPr lang="en-US" sz="4000" dirty="0"/>
              <a:t> je joins </a:t>
            </a:r>
            <a:r>
              <a:rPr lang="en-US" sz="4000" dirty="0" err="1"/>
              <a:t>une</a:t>
            </a:r>
            <a:r>
              <a:rPr lang="en-US" sz="4000" dirty="0"/>
              <a:t> photo ci-dessous.</a:t>
            </a:r>
          </a:p>
          <a:p>
            <a:pPr marL="0" indent="0">
              <a:buNone/>
            </a:pPr>
            <a:r>
              <a:rPr lang="en-US" sz="4000" dirty="0" err="1"/>
              <a:t>Cela</a:t>
            </a:r>
            <a:r>
              <a:rPr lang="en-US" sz="4000" dirty="0"/>
              <a:t> </a:t>
            </a:r>
            <a:r>
              <a:rPr lang="en-US" sz="4000" dirty="0" err="1"/>
              <a:t>concerne</a:t>
            </a:r>
            <a:r>
              <a:rPr lang="en-US" sz="4000" dirty="0"/>
              <a:t> </a:t>
            </a:r>
            <a:r>
              <a:rPr lang="en-US" sz="4000" dirty="0" err="1"/>
              <a:t>l'utilisation</a:t>
            </a:r>
            <a:r>
              <a:rPr lang="en-US" sz="4000" dirty="0"/>
              <a:t> des </a:t>
            </a:r>
            <a:r>
              <a:rPr lang="en-US" sz="4000" dirty="0" err="1"/>
              <a:t>récipients</a:t>
            </a:r>
            <a:r>
              <a:rPr lang="en-US" sz="4000" dirty="0"/>
              <a:t> </a:t>
            </a:r>
            <a:r>
              <a:rPr lang="en-US" sz="4000" dirty="0" err="1"/>
              <a:t>apportés</a:t>
            </a:r>
            <a:r>
              <a:rPr lang="en-US" sz="4000" dirty="0"/>
              <a:t> par les clients-</a:t>
            </a:r>
            <a:r>
              <a:rPr lang="en-US" sz="4000" dirty="0" err="1"/>
              <a:t>consommateurs</a:t>
            </a:r>
            <a:r>
              <a:rPr lang="en-US" sz="4000" dirty="0"/>
              <a:t> pour </a:t>
            </a:r>
            <a:r>
              <a:rPr lang="en-US" sz="4000" dirty="0" err="1"/>
              <a:t>l'emballage</a:t>
            </a:r>
            <a:r>
              <a:rPr lang="en-US" sz="4000" dirty="0"/>
              <a:t> de </a:t>
            </a:r>
            <a:r>
              <a:rPr lang="en-US" sz="4000" dirty="0" err="1"/>
              <a:t>denrées</a:t>
            </a:r>
            <a:r>
              <a:rPr lang="en-US" sz="4000" dirty="0"/>
              <a:t> </a:t>
            </a:r>
            <a:r>
              <a:rPr lang="en-US" sz="4000" dirty="0" err="1"/>
              <a:t>alimentaires</a:t>
            </a:r>
            <a:r>
              <a:rPr lang="en-US" sz="4000" dirty="0"/>
              <a:t> dans les </a:t>
            </a:r>
            <a:r>
              <a:rPr lang="en-US" sz="4000" dirty="0" err="1"/>
              <a:t>commerces</a:t>
            </a:r>
            <a:r>
              <a:rPr lang="en-US" sz="4000" dirty="0"/>
              <a:t>.</a:t>
            </a:r>
          </a:p>
          <a:p>
            <a:pPr marL="0" indent="0">
              <a:buNone/>
            </a:pPr>
            <a:r>
              <a:rPr lang="en-US" sz="4000" dirty="0"/>
              <a:t>Est-</a:t>
            </a:r>
            <a:r>
              <a:rPr lang="en-US" sz="4000" dirty="0" err="1"/>
              <a:t>ce</a:t>
            </a:r>
            <a:r>
              <a:rPr lang="en-US" sz="4000" dirty="0"/>
              <a:t> bien la position </a:t>
            </a:r>
            <a:r>
              <a:rPr lang="en-US" sz="4000" dirty="0" err="1"/>
              <a:t>officielle</a:t>
            </a:r>
            <a:r>
              <a:rPr lang="en-US" sz="4000" dirty="0"/>
              <a:t> de </a:t>
            </a:r>
            <a:r>
              <a:rPr lang="en-US" sz="4000" dirty="0" err="1"/>
              <a:t>l'AFSCA</a:t>
            </a:r>
            <a:r>
              <a:rPr lang="en-US" sz="4000" dirty="0"/>
              <a:t> de </a:t>
            </a:r>
            <a:r>
              <a:rPr lang="en-US" sz="4000" dirty="0" err="1"/>
              <a:t>promouvoir</a:t>
            </a:r>
            <a:r>
              <a:rPr lang="en-US" sz="4000" dirty="0"/>
              <a:t> </a:t>
            </a:r>
            <a:r>
              <a:rPr lang="en-US" sz="4000" dirty="0" err="1"/>
              <a:t>cette</a:t>
            </a:r>
            <a:r>
              <a:rPr lang="en-US" sz="4000" dirty="0"/>
              <a:t> démarche ?</a:t>
            </a:r>
          </a:p>
          <a:p>
            <a:pPr marL="0" indent="0">
              <a:buNone/>
            </a:pPr>
            <a:r>
              <a:rPr lang="en-US" sz="4000" dirty="0"/>
              <a:t>Je suppose que </a:t>
            </a:r>
            <a:r>
              <a:rPr lang="en-US" sz="4000" dirty="0" err="1"/>
              <a:t>ça</a:t>
            </a:r>
            <a:r>
              <a:rPr lang="en-US" sz="4000" dirty="0"/>
              <a:t> </a:t>
            </a:r>
            <a:r>
              <a:rPr lang="en-US" sz="4000" dirty="0" err="1"/>
              <a:t>l'est</a:t>
            </a:r>
            <a:r>
              <a:rPr lang="en-US" sz="4000" dirty="0"/>
              <a:t>, et je </a:t>
            </a:r>
            <a:r>
              <a:rPr lang="en-US" sz="4000" dirty="0" err="1"/>
              <a:t>crois</a:t>
            </a:r>
            <a:r>
              <a:rPr lang="en-US" sz="4000" dirty="0"/>
              <a:t> me rappeler </a:t>
            </a:r>
            <a:r>
              <a:rPr lang="en-US" sz="4000" dirty="0" err="1"/>
              <a:t>d'ailleurs</a:t>
            </a:r>
            <a:r>
              <a:rPr lang="en-US" sz="4000" dirty="0"/>
              <a:t> que </a:t>
            </a:r>
            <a:r>
              <a:rPr lang="en-US" sz="4000" dirty="0" err="1"/>
              <a:t>vous</a:t>
            </a:r>
            <a:r>
              <a:rPr lang="en-US" sz="4000" dirty="0"/>
              <a:t> </a:t>
            </a:r>
            <a:r>
              <a:rPr lang="en-US" sz="4000" dirty="0" err="1"/>
              <a:t>aviez</a:t>
            </a:r>
            <a:r>
              <a:rPr lang="en-US" sz="4000" dirty="0"/>
              <a:t> </a:t>
            </a:r>
            <a:r>
              <a:rPr lang="en-US" sz="4000" dirty="0" err="1"/>
              <a:t>abordé</a:t>
            </a:r>
            <a:r>
              <a:rPr lang="en-US" sz="4000" dirty="0"/>
              <a:t> </a:t>
            </a:r>
            <a:r>
              <a:rPr lang="en-US" sz="4000" dirty="0" err="1"/>
              <a:t>ce</a:t>
            </a:r>
            <a:r>
              <a:rPr lang="en-US" sz="4000" dirty="0"/>
              <a:t> </a:t>
            </a:r>
            <a:r>
              <a:rPr lang="en-US" sz="4000" dirty="0" err="1"/>
              <a:t>sujet</a:t>
            </a:r>
            <a:r>
              <a:rPr lang="en-US" sz="4000" dirty="0"/>
              <a:t> </a:t>
            </a:r>
            <a:r>
              <a:rPr lang="en-US" sz="4000" dirty="0" err="1"/>
              <a:t>lors</a:t>
            </a:r>
            <a:r>
              <a:rPr lang="en-US" sz="4000" dirty="0"/>
              <a:t> de </a:t>
            </a:r>
            <a:r>
              <a:rPr lang="en-US" sz="4000" dirty="0" err="1"/>
              <a:t>notre</a:t>
            </a:r>
            <a:r>
              <a:rPr lang="en-US" sz="4000" dirty="0"/>
              <a:t> </a:t>
            </a:r>
            <a:r>
              <a:rPr lang="en-US" sz="4000" dirty="0" err="1"/>
              <a:t>visite</a:t>
            </a:r>
            <a:r>
              <a:rPr lang="en-US" sz="4000" dirty="0"/>
              <a:t>.</a:t>
            </a:r>
          </a:p>
          <a:p>
            <a:pPr marL="0" indent="0">
              <a:buNone/>
            </a:pPr>
            <a:r>
              <a:rPr lang="en-US" sz="4000" dirty="0" err="1"/>
              <a:t>Vous</a:t>
            </a:r>
            <a:r>
              <a:rPr lang="en-US" sz="4000" dirty="0"/>
              <a:t> </a:t>
            </a:r>
            <a:r>
              <a:rPr lang="en-US" sz="4000" dirty="0" err="1"/>
              <a:t>comprendrez</a:t>
            </a:r>
            <a:r>
              <a:rPr lang="en-US" sz="4000" dirty="0"/>
              <a:t> le sentiment de frustration de la </a:t>
            </a:r>
            <a:r>
              <a:rPr lang="en-US" sz="4000" dirty="0" err="1"/>
              <a:t>plupart</a:t>
            </a:r>
            <a:r>
              <a:rPr lang="en-US" sz="4000" dirty="0"/>
              <a:t> de </a:t>
            </a:r>
            <a:r>
              <a:rPr lang="en-US" sz="4000" dirty="0" err="1"/>
              <a:t>nos</a:t>
            </a:r>
            <a:r>
              <a:rPr lang="en-US" sz="4000" dirty="0"/>
              <a:t> </a:t>
            </a:r>
            <a:r>
              <a:rPr lang="en-US" sz="4000" dirty="0" err="1"/>
              <a:t>membres</a:t>
            </a:r>
            <a:r>
              <a:rPr lang="en-US" sz="4000" dirty="0"/>
              <a:t>, malgré </a:t>
            </a:r>
            <a:r>
              <a:rPr lang="en-US" sz="4000" dirty="0" err="1"/>
              <a:t>leur</a:t>
            </a:r>
            <a:r>
              <a:rPr lang="en-US" sz="4000" dirty="0"/>
              <a:t> </a:t>
            </a:r>
            <a:r>
              <a:rPr lang="en-US" sz="4000" dirty="0" err="1"/>
              <a:t>compréhension</a:t>
            </a:r>
            <a:r>
              <a:rPr lang="en-US" sz="4000" dirty="0"/>
              <a:t> sur le </a:t>
            </a:r>
            <a:r>
              <a:rPr lang="en-US" sz="4000" dirty="0" err="1"/>
              <a:t>fondement</a:t>
            </a:r>
            <a:r>
              <a:rPr lang="en-US" sz="4000" dirty="0"/>
              <a:t> de </a:t>
            </a:r>
            <a:r>
              <a:rPr lang="en-US" sz="4000" dirty="0" err="1"/>
              <a:t>votre</a:t>
            </a:r>
            <a:r>
              <a:rPr lang="en-US" sz="4000" dirty="0"/>
              <a:t> démarche de </a:t>
            </a:r>
            <a:r>
              <a:rPr lang="en-US" sz="4000" dirty="0" err="1"/>
              <a:t>bienveillance</a:t>
            </a:r>
            <a:r>
              <a:rPr lang="en-US" sz="4000" dirty="0"/>
              <a:t> pour </a:t>
            </a:r>
            <a:r>
              <a:rPr lang="en-US" sz="4000" dirty="0" err="1"/>
              <a:t>l'environnement</a:t>
            </a:r>
            <a:r>
              <a:rPr lang="en-US" sz="4000" dirty="0"/>
              <a:t>.</a:t>
            </a:r>
          </a:p>
          <a:p>
            <a:pPr marL="0" indent="0">
              <a:buNone/>
            </a:pPr>
            <a:r>
              <a:rPr lang="en-US" sz="4000" dirty="0"/>
              <a:t>Nos </a:t>
            </a:r>
            <a:r>
              <a:rPr lang="en-US" sz="4000" dirty="0" err="1"/>
              <a:t>membres</a:t>
            </a:r>
            <a:r>
              <a:rPr lang="en-US" sz="4000" dirty="0"/>
              <a:t> </a:t>
            </a:r>
            <a:r>
              <a:rPr lang="en-US" sz="4000" dirty="0" err="1"/>
              <a:t>estiment</a:t>
            </a:r>
            <a:r>
              <a:rPr lang="en-US" sz="4000" dirty="0"/>
              <a:t> que </a:t>
            </a:r>
            <a:r>
              <a:rPr lang="en-US" sz="4000" dirty="0" err="1"/>
              <a:t>l'AFSCA</a:t>
            </a:r>
            <a:r>
              <a:rPr lang="en-US" sz="4000" dirty="0"/>
              <a:t> </a:t>
            </a:r>
            <a:r>
              <a:rPr lang="en-US" sz="4000" dirty="0" err="1"/>
              <a:t>adopte</a:t>
            </a:r>
            <a:r>
              <a:rPr lang="en-US" sz="4000" dirty="0"/>
              <a:t> </a:t>
            </a:r>
            <a:r>
              <a:rPr lang="en-US" sz="4000" dirty="0" err="1"/>
              <a:t>une</a:t>
            </a:r>
            <a:r>
              <a:rPr lang="en-US" sz="4000" dirty="0"/>
              <a:t> position de deux </a:t>
            </a:r>
            <a:r>
              <a:rPr lang="en-US" sz="4000" dirty="0" err="1"/>
              <a:t>poids</a:t>
            </a:r>
            <a:r>
              <a:rPr lang="en-US" sz="4000" dirty="0"/>
              <a:t> deux </a:t>
            </a:r>
            <a:r>
              <a:rPr lang="en-US" sz="4000" dirty="0" err="1"/>
              <a:t>mesures</a:t>
            </a:r>
            <a:r>
              <a:rPr lang="en-US" sz="4000" dirty="0"/>
              <a:t> dans </a:t>
            </a:r>
            <a:r>
              <a:rPr lang="en-US" sz="4000" dirty="0" err="1"/>
              <a:t>ce</a:t>
            </a:r>
            <a:r>
              <a:rPr lang="en-US" sz="4000" dirty="0"/>
              <a:t> dossier et </a:t>
            </a:r>
            <a:r>
              <a:rPr lang="en-US" sz="4000" dirty="0" err="1"/>
              <a:t>ce</a:t>
            </a:r>
            <a:r>
              <a:rPr lang="en-US" sz="4000" dirty="0"/>
              <a:t> pour </a:t>
            </a:r>
            <a:r>
              <a:rPr lang="en-US" sz="4000" dirty="0" err="1"/>
              <a:t>satisfaire</a:t>
            </a:r>
            <a:r>
              <a:rPr lang="en-US" sz="4000" dirty="0"/>
              <a:t> </a:t>
            </a:r>
            <a:r>
              <a:rPr lang="en-US" sz="4000" dirty="0" err="1"/>
              <a:t>à</a:t>
            </a:r>
            <a:r>
              <a:rPr lang="en-US" sz="4000" dirty="0"/>
              <a:t> </a:t>
            </a:r>
            <a:r>
              <a:rPr lang="en-US" sz="4000" dirty="0" err="1"/>
              <a:t>une</a:t>
            </a:r>
            <a:r>
              <a:rPr lang="en-US" sz="4000" dirty="0"/>
              <a:t> </a:t>
            </a:r>
            <a:r>
              <a:rPr lang="en-US" sz="4000" dirty="0" err="1"/>
              <a:t>tendance</a:t>
            </a:r>
            <a:r>
              <a:rPr lang="en-US" sz="4000" dirty="0"/>
              <a:t> </a:t>
            </a:r>
            <a:r>
              <a:rPr lang="en-US" sz="4000" dirty="0" err="1"/>
              <a:t>très</a:t>
            </a:r>
            <a:r>
              <a:rPr lang="en-US" sz="4000" dirty="0"/>
              <a:t> </a:t>
            </a:r>
            <a:r>
              <a:rPr lang="en-US" sz="4000" dirty="0" err="1"/>
              <a:t>en</a:t>
            </a:r>
            <a:r>
              <a:rPr lang="en-US" sz="4000" dirty="0"/>
              <a:t> vogue </a:t>
            </a:r>
            <a:r>
              <a:rPr lang="en-US" sz="4000" dirty="0" err="1"/>
              <a:t>actuellement</a:t>
            </a:r>
            <a:r>
              <a:rPr lang="en-US" sz="4000" dirty="0"/>
              <a:t> du "plus vert que vert" !</a:t>
            </a:r>
          </a:p>
          <a:p>
            <a:pPr marL="0" indent="0">
              <a:buNone/>
            </a:pPr>
            <a:r>
              <a:rPr lang="en-US" sz="4000" dirty="0" err="1"/>
              <a:t>En</a:t>
            </a:r>
            <a:r>
              <a:rPr lang="en-US" sz="4000" dirty="0"/>
              <a:t> </a:t>
            </a:r>
            <a:r>
              <a:rPr lang="en-US" sz="4000" dirty="0" err="1"/>
              <a:t>effet</a:t>
            </a:r>
            <a:r>
              <a:rPr lang="en-US" sz="4000" dirty="0"/>
              <a:t> </a:t>
            </a:r>
            <a:r>
              <a:rPr lang="en-US" sz="4000" dirty="0" err="1"/>
              <a:t>nos</a:t>
            </a:r>
            <a:r>
              <a:rPr lang="en-US" sz="4000" dirty="0"/>
              <a:t> </a:t>
            </a:r>
            <a:r>
              <a:rPr lang="en-US" sz="4000" dirty="0" err="1"/>
              <a:t>sociétés</a:t>
            </a:r>
            <a:r>
              <a:rPr lang="en-US" sz="4000" dirty="0"/>
              <a:t> </a:t>
            </a:r>
            <a:r>
              <a:rPr lang="en-US" sz="4000" dirty="0" err="1"/>
              <a:t>sont</a:t>
            </a:r>
            <a:r>
              <a:rPr lang="en-US" sz="4000" dirty="0"/>
              <a:t> </a:t>
            </a:r>
            <a:r>
              <a:rPr lang="en-US" sz="4000" dirty="0" err="1"/>
              <a:t>passées</a:t>
            </a:r>
            <a:r>
              <a:rPr lang="en-US" sz="4000" dirty="0"/>
              <a:t> au </a:t>
            </a:r>
            <a:r>
              <a:rPr lang="en-US" sz="4000" dirty="0" err="1"/>
              <a:t>peigne</a:t>
            </a:r>
            <a:r>
              <a:rPr lang="en-US" sz="4000" dirty="0"/>
              <a:t> fin par </a:t>
            </a:r>
            <a:r>
              <a:rPr lang="en-US" sz="4000" dirty="0" err="1"/>
              <a:t>vos</a:t>
            </a:r>
            <a:r>
              <a:rPr lang="en-US" sz="4000" dirty="0"/>
              <a:t> services et </a:t>
            </a:r>
            <a:r>
              <a:rPr lang="en-US" sz="4000" dirty="0" err="1"/>
              <a:t>doivent</a:t>
            </a:r>
            <a:r>
              <a:rPr lang="en-US" sz="4000" dirty="0"/>
              <a:t> prendre un </a:t>
            </a:r>
            <a:r>
              <a:rPr lang="en-US" sz="4000" dirty="0" err="1"/>
              <a:t>tas</a:t>
            </a:r>
            <a:r>
              <a:rPr lang="en-US" sz="4000" dirty="0"/>
              <a:t> de </a:t>
            </a:r>
            <a:r>
              <a:rPr lang="en-US" sz="4000" dirty="0" err="1"/>
              <a:t>mesures</a:t>
            </a:r>
            <a:r>
              <a:rPr lang="en-US" sz="4000" dirty="0"/>
              <a:t> de </a:t>
            </a:r>
            <a:r>
              <a:rPr lang="en-US" sz="4000" dirty="0" err="1"/>
              <a:t>précautions</a:t>
            </a:r>
            <a:r>
              <a:rPr lang="en-US" sz="4000" dirty="0"/>
              <a:t> </a:t>
            </a:r>
            <a:r>
              <a:rPr lang="en-US" sz="4000" dirty="0" err="1"/>
              <a:t>coûteuses</a:t>
            </a:r>
            <a:r>
              <a:rPr lang="en-US" sz="4000" dirty="0"/>
              <a:t> pour </a:t>
            </a:r>
            <a:r>
              <a:rPr lang="en-US" sz="4000" dirty="0" err="1"/>
              <a:t>satisfaire</a:t>
            </a:r>
            <a:r>
              <a:rPr lang="en-US" sz="4000" dirty="0"/>
              <a:t> aux </a:t>
            </a:r>
            <a:r>
              <a:rPr lang="en-US" sz="4000" dirty="0" err="1"/>
              <a:t>besoins</a:t>
            </a:r>
            <a:r>
              <a:rPr lang="en-US" sz="4000" dirty="0"/>
              <a:t> d'un contact </a:t>
            </a:r>
            <a:r>
              <a:rPr lang="en-US" sz="4000" dirty="0" err="1"/>
              <a:t>alimentaire</a:t>
            </a:r>
            <a:r>
              <a:rPr lang="en-US" sz="4000" dirty="0"/>
              <a:t> </a:t>
            </a:r>
            <a:r>
              <a:rPr lang="en-US" sz="4000" dirty="0" err="1"/>
              <a:t>irréprochable</a:t>
            </a:r>
            <a:r>
              <a:rPr lang="en-US" sz="4000" dirty="0"/>
              <a:t>.</a:t>
            </a:r>
          </a:p>
          <a:p>
            <a:pPr marL="0" indent="0">
              <a:buNone/>
            </a:pPr>
            <a:r>
              <a:rPr lang="en-US" sz="4000" dirty="0"/>
              <a:t>Multitudes de documents et de </a:t>
            </a:r>
            <a:r>
              <a:rPr lang="en-US" sz="4000" dirty="0" err="1"/>
              <a:t>certificats</a:t>
            </a:r>
            <a:r>
              <a:rPr lang="en-US" sz="4000" dirty="0"/>
              <a:t>, </a:t>
            </a:r>
            <a:r>
              <a:rPr lang="en-US" sz="4000" dirty="0" err="1"/>
              <a:t>traçabilité</a:t>
            </a:r>
            <a:r>
              <a:rPr lang="en-US" sz="4000" dirty="0"/>
              <a:t>, tests de migration, </a:t>
            </a:r>
            <a:r>
              <a:rPr lang="en-US" sz="4000" dirty="0" err="1"/>
              <a:t>numéros</a:t>
            </a:r>
            <a:r>
              <a:rPr lang="en-US" sz="4000" dirty="0"/>
              <a:t> de lots, </a:t>
            </a:r>
            <a:r>
              <a:rPr lang="en-US" sz="4000" dirty="0" err="1"/>
              <a:t>hygiène</a:t>
            </a:r>
            <a:r>
              <a:rPr lang="en-US" sz="4000" dirty="0"/>
              <a:t> top </a:t>
            </a:r>
            <a:r>
              <a:rPr lang="en-US" sz="4000" dirty="0" err="1"/>
              <a:t>documentée</a:t>
            </a:r>
            <a:r>
              <a:rPr lang="en-US" sz="4000" dirty="0"/>
              <a:t> avec </a:t>
            </a:r>
            <a:r>
              <a:rPr lang="en-US" sz="4000" dirty="0" err="1"/>
              <a:t>en</a:t>
            </a:r>
            <a:r>
              <a:rPr lang="en-US" sz="4000" dirty="0"/>
              <a:t> prime </a:t>
            </a:r>
            <a:r>
              <a:rPr lang="en-US" sz="4000" dirty="0" err="1"/>
              <a:t>une</a:t>
            </a:r>
            <a:r>
              <a:rPr lang="en-US" sz="4000" dirty="0"/>
              <a:t> </a:t>
            </a:r>
            <a:r>
              <a:rPr lang="en-US" sz="4000" dirty="0" err="1"/>
              <a:t>cotisation</a:t>
            </a:r>
            <a:r>
              <a:rPr lang="en-US" sz="4000" dirty="0"/>
              <a:t> </a:t>
            </a:r>
            <a:r>
              <a:rPr lang="en-US" sz="4000" dirty="0" err="1"/>
              <a:t>annuelle</a:t>
            </a:r>
            <a:r>
              <a:rPr lang="en-US" sz="4000" dirty="0"/>
              <a:t> </a:t>
            </a:r>
            <a:r>
              <a:rPr lang="en-US" sz="4000" dirty="0" err="1"/>
              <a:t>à</a:t>
            </a:r>
            <a:r>
              <a:rPr lang="en-US" sz="4000" dirty="0"/>
              <a:t> </a:t>
            </a:r>
            <a:r>
              <a:rPr lang="en-US" sz="4000" dirty="0" err="1"/>
              <a:t>l'AFSCA</a:t>
            </a:r>
            <a:r>
              <a:rPr lang="en-US" sz="4000" dirty="0"/>
              <a:t> et </a:t>
            </a:r>
            <a:r>
              <a:rPr lang="en-US" sz="4000" dirty="0" err="1"/>
              <a:t>contrôles</a:t>
            </a:r>
            <a:r>
              <a:rPr lang="en-US" sz="4000" dirty="0"/>
              <a:t> pour </a:t>
            </a:r>
            <a:r>
              <a:rPr lang="en-US" sz="4000" dirty="0" err="1"/>
              <a:t>obtenir</a:t>
            </a:r>
            <a:r>
              <a:rPr lang="en-US" sz="4000" dirty="0"/>
              <a:t> </a:t>
            </a:r>
            <a:r>
              <a:rPr lang="en-US" sz="4000" dirty="0" err="1"/>
              <a:t>votre</a:t>
            </a:r>
            <a:r>
              <a:rPr lang="en-US" sz="4000" dirty="0"/>
              <a:t> approbation sur </a:t>
            </a:r>
            <a:r>
              <a:rPr lang="en-US" sz="4000" dirty="0" err="1"/>
              <a:t>nos</a:t>
            </a:r>
            <a:r>
              <a:rPr lang="en-US" sz="4000" dirty="0"/>
              <a:t> </a:t>
            </a:r>
            <a:r>
              <a:rPr lang="en-US" sz="4000" dirty="0" err="1"/>
              <a:t>bonnes</a:t>
            </a:r>
            <a:r>
              <a:rPr lang="en-US" sz="4000" dirty="0"/>
              <a:t> </a:t>
            </a:r>
            <a:r>
              <a:rPr lang="en-US" sz="4000" dirty="0" err="1"/>
              <a:t>pratiques</a:t>
            </a:r>
            <a:r>
              <a:rPr lang="en-US" sz="4000" dirty="0"/>
              <a:t>.</a:t>
            </a:r>
          </a:p>
          <a:p>
            <a:pPr marL="0" indent="0">
              <a:buNone/>
            </a:pPr>
            <a:r>
              <a:rPr lang="en-US" sz="4000" dirty="0"/>
              <a:t>Et d'un </a:t>
            </a:r>
            <a:r>
              <a:rPr lang="en-US" sz="4000" dirty="0" err="1"/>
              <a:t>autre</a:t>
            </a:r>
            <a:r>
              <a:rPr lang="en-US" sz="4000" dirty="0"/>
              <a:t> </a:t>
            </a:r>
            <a:r>
              <a:rPr lang="en-US" sz="4000" dirty="0" err="1"/>
              <a:t>côté</a:t>
            </a:r>
            <a:r>
              <a:rPr lang="en-US" sz="4000" dirty="0"/>
              <a:t> </a:t>
            </a:r>
            <a:r>
              <a:rPr lang="en-US" sz="4000" dirty="0" err="1"/>
              <a:t>l'AFSCA</a:t>
            </a:r>
            <a:r>
              <a:rPr lang="en-US" sz="4000" dirty="0"/>
              <a:t> table avec </a:t>
            </a:r>
            <a:r>
              <a:rPr lang="en-US" sz="4000" dirty="0" err="1"/>
              <a:t>légèreté</a:t>
            </a:r>
            <a:r>
              <a:rPr lang="en-US" sz="4000" dirty="0"/>
              <a:t> sur la bonne </a:t>
            </a:r>
            <a:r>
              <a:rPr lang="en-US" sz="4000" dirty="0" err="1"/>
              <a:t>volonté</a:t>
            </a:r>
            <a:r>
              <a:rPr lang="en-US" sz="4000" dirty="0"/>
              <a:t> du </a:t>
            </a:r>
            <a:r>
              <a:rPr lang="en-US" sz="4000" dirty="0" err="1"/>
              <a:t>consommateur</a:t>
            </a:r>
            <a:r>
              <a:rPr lang="en-US" sz="4000" dirty="0"/>
              <a:t> qui, sans </a:t>
            </a:r>
            <a:r>
              <a:rPr lang="en-US" sz="4000" dirty="0" err="1"/>
              <a:t>aucun</a:t>
            </a:r>
            <a:r>
              <a:rPr lang="en-US" sz="4000" dirty="0"/>
              <a:t> </a:t>
            </a:r>
            <a:r>
              <a:rPr lang="en-US" sz="4000" dirty="0" err="1"/>
              <a:t>contrôle</a:t>
            </a:r>
            <a:r>
              <a:rPr lang="en-US" sz="4000" dirty="0"/>
              <a:t> </a:t>
            </a:r>
            <a:r>
              <a:rPr lang="en-US" sz="4000" dirty="0" err="1"/>
              <a:t>va</a:t>
            </a:r>
            <a:r>
              <a:rPr lang="en-US" sz="4000" dirty="0"/>
              <a:t> faire </a:t>
            </a:r>
            <a:r>
              <a:rPr lang="en-US" sz="4000" dirty="0" err="1"/>
              <a:t>emballer</a:t>
            </a:r>
            <a:r>
              <a:rPr lang="en-US" sz="4000" dirty="0"/>
              <a:t> </a:t>
            </a:r>
            <a:r>
              <a:rPr lang="en-US" sz="4000" dirty="0" err="1"/>
              <a:t>ses</a:t>
            </a:r>
            <a:r>
              <a:rPr lang="en-US" sz="4000" dirty="0"/>
              <a:t> provisions </a:t>
            </a:r>
            <a:r>
              <a:rPr lang="en-US" sz="4000" dirty="0" err="1"/>
              <a:t>alimentaires</a:t>
            </a:r>
            <a:r>
              <a:rPr lang="en-US" sz="4000" dirty="0"/>
              <a:t>, chez les </a:t>
            </a:r>
            <a:r>
              <a:rPr lang="en-US" sz="4000" dirty="0" err="1"/>
              <a:t>bouchers</a:t>
            </a:r>
            <a:r>
              <a:rPr lang="en-US" sz="4000" dirty="0"/>
              <a:t>, </a:t>
            </a:r>
            <a:r>
              <a:rPr lang="en-US" sz="4000" dirty="0" err="1"/>
              <a:t>boulangers</a:t>
            </a:r>
            <a:r>
              <a:rPr lang="en-US" sz="4000" dirty="0"/>
              <a:t> et </a:t>
            </a:r>
            <a:r>
              <a:rPr lang="en-US" sz="4000" dirty="0" err="1"/>
              <a:t>autres</a:t>
            </a:r>
            <a:r>
              <a:rPr lang="en-US" sz="4000" dirty="0"/>
              <a:t> métiers du </a:t>
            </a:r>
            <a:r>
              <a:rPr lang="en-US" sz="4000" dirty="0" err="1"/>
              <a:t>secteur</a:t>
            </a:r>
            <a:r>
              <a:rPr lang="en-US" sz="4000" dirty="0"/>
              <a:t> </a:t>
            </a:r>
            <a:r>
              <a:rPr lang="en-US" sz="4000" dirty="0" err="1"/>
              <a:t>alimentaire</a:t>
            </a:r>
            <a:r>
              <a:rPr lang="en-US" sz="4000" dirty="0"/>
              <a:t>.</a:t>
            </a:r>
          </a:p>
          <a:p>
            <a:pPr marL="0" indent="0">
              <a:buNone/>
            </a:pPr>
            <a:r>
              <a:rPr lang="en-US" sz="4000" dirty="0"/>
              <a:t>A </a:t>
            </a:r>
            <a:r>
              <a:rPr lang="en-US" sz="4000" dirty="0" err="1"/>
              <a:t>croire</a:t>
            </a:r>
            <a:r>
              <a:rPr lang="en-US" sz="4000" dirty="0"/>
              <a:t> que la </a:t>
            </a:r>
            <a:r>
              <a:rPr lang="en-US" sz="4000" dirty="0" err="1"/>
              <a:t>sécurité</a:t>
            </a:r>
            <a:r>
              <a:rPr lang="en-US" sz="4000" dirty="0"/>
              <a:t> </a:t>
            </a:r>
            <a:r>
              <a:rPr lang="en-US" sz="4000" dirty="0" err="1"/>
              <a:t>alimentaire</a:t>
            </a:r>
            <a:r>
              <a:rPr lang="en-US" sz="4000" dirty="0"/>
              <a:t> </a:t>
            </a:r>
            <a:r>
              <a:rPr lang="en-US" sz="4000" dirty="0" err="1"/>
              <a:t>est</a:t>
            </a:r>
            <a:r>
              <a:rPr lang="en-US" sz="4000" dirty="0"/>
              <a:t> </a:t>
            </a:r>
            <a:r>
              <a:rPr lang="en-US" sz="4000" dirty="0" err="1"/>
              <a:t>totalement</a:t>
            </a:r>
            <a:r>
              <a:rPr lang="en-US" sz="4000" dirty="0"/>
              <a:t> </a:t>
            </a:r>
            <a:r>
              <a:rPr lang="en-US" sz="4000" dirty="0" err="1"/>
              <a:t>différente</a:t>
            </a:r>
            <a:r>
              <a:rPr lang="en-US" sz="4000" dirty="0"/>
              <a:t> </a:t>
            </a:r>
            <a:r>
              <a:rPr lang="en-US" sz="4000" dirty="0" err="1"/>
              <a:t>selon</a:t>
            </a:r>
            <a:r>
              <a:rPr lang="en-US" sz="4000" dirty="0"/>
              <a:t> la provenance de </a:t>
            </a:r>
            <a:r>
              <a:rPr lang="en-US" sz="4000" dirty="0" err="1"/>
              <a:t>l'emballage</a:t>
            </a:r>
            <a:r>
              <a:rPr lang="en-US" sz="4000" dirty="0"/>
              <a:t> </a:t>
            </a:r>
            <a:r>
              <a:rPr lang="en-US" sz="4000" dirty="0" err="1"/>
              <a:t>utilisé</a:t>
            </a:r>
            <a:r>
              <a:rPr lang="en-US" sz="4000" dirty="0"/>
              <a:t> !?</a:t>
            </a:r>
          </a:p>
          <a:p>
            <a:pPr marL="0" indent="0">
              <a:buNone/>
            </a:pPr>
            <a:r>
              <a:rPr lang="en-US" sz="4000" dirty="0"/>
              <a:t>On </a:t>
            </a:r>
            <a:r>
              <a:rPr lang="en-US" sz="4000" dirty="0" err="1"/>
              <a:t>balaierait</a:t>
            </a:r>
            <a:r>
              <a:rPr lang="en-US" sz="4000" dirty="0"/>
              <a:t> </a:t>
            </a:r>
            <a:r>
              <a:rPr lang="en-US" sz="4000" dirty="0" err="1"/>
              <a:t>donc</a:t>
            </a:r>
            <a:r>
              <a:rPr lang="en-US" sz="4000" dirty="0"/>
              <a:t> des </a:t>
            </a:r>
            <a:r>
              <a:rPr lang="en-US" sz="4000" dirty="0" err="1"/>
              <a:t>années</a:t>
            </a:r>
            <a:r>
              <a:rPr lang="en-US" sz="4000" dirty="0"/>
              <a:t> </a:t>
            </a:r>
            <a:r>
              <a:rPr lang="en-US" sz="4000" dirty="0" err="1"/>
              <a:t>d'évolution</a:t>
            </a:r>
            <a:r>
              <a:rPr lang="en-US" sz="4000" dirty="0"/>
              <a:t> et de </a:t>
            </a:r>
            <a:r>
              <a:rPr lang="en-US" sz="4000" dirty="0" err="1"/>
              <a:t>recherches</a:t>
            </a:r>
            <a:r>
              <a:rPr lang="en-US" sz="4000" dirty="0"/>
              <a:t> dans la mise au point et le </a:t>
            </a:r>
            <a:r>
              <a:rPr lang="en-US" sz="4000" dirty="0" err="1"/>
              <a:t>contrôle</a:t>
            </a:r>
            <a:r>
              <a:rPr lang="en-US" sz="4000" dirty="0"/>
              <a:t> </a:t>
            </a:r>
            <a:r>
              <a:rPr lang="en-US" sz="4000" dirty="0" err="1"/>
              <a:t>d'emballages</a:t>
            </a:r>
            <a:r>
              <a:rPr lang="en-US" sz="4000" dirty="0"/>
              <a:t> </a:t>
            </a:r>
            <a:r>
              <a:rPr lang="en-US" sz="4000" dirty="0" err="1"/>
              <a:t>assurant</a:t>
            </a:r>
            <a:r>
              <a:rPr lang="en-US" sz="4000" dirty="0"/>
              <a:t> la protection et </a:t>
            </a:r>
            <a:r>
              <a:rPr lang="en-US" sz="4000" dirty="0" err="1"/>
              <a:t>l'hygiène</a:t>
            </a:r>
            <a:r>
              <a:rPr lang="en-US" sz="4000" dirty="0"/>
              <a:t> des </a:t>
            </a:r>
            <a:r>
              <a:rPr lang="en-US" sz="4000" dirty="0" err="1"/>
              <a:t>denrées</a:t>
            </a:r>
            <a:r>
              <a:rPr lang="en-US" sz="4000" dirty="0"/>
              <a:t> </a:t>
            </a:r>
            <a:r>
              <a:rPr lang="en-US" sz="4000" dirty="0" err="1"/>
              <a:t>alimentaires</a:t>
            </a:r>
            <a:r>
              <a:rPr lang="en-US" sz="4000" dirty="0"/>
              <a:t> de la production à la </a:t>
            </a:r>
            <a:r>
              <a:rPr lang="en-US" sz="4000" dirty="0" err="1"/>
              <a:t>consommation</a:t>
            </a:r>
            <a:r>
              <a:rPr lang="en-US" sz="4000" dirty="0"/>
              <a:t> sous </a:t>
            </a:r>
            <a:r>
              <a:rPr lang="en-US" sz="4000" dirty="0" err="1"/>
              <a:t>prétexte</a:t>
            </a:r>
            <a:r>
              <a:rPr lang="en-US" sz="4000" dirty="0"/>
              <a:t> </a:t>
            </a:r>
            <a:r>
              <a:rPr lang="en-US" sz="4000" dirty="0" err="1"/>
              <a:t>qu'on</a:t>
            </a:r>
            <a:r>
              <a:rPr lang="en-US" sz="4000" dirty="0"/>
              <a:t> </a:t>
            </a:r>
            <a:r>
              <a:rPr lang="en-US" sz="4000" dirty="0" err="1"/>
              <a:t>n'est</a:t>
            </a:r>
            <a:r>
              <a:rPr lang="en-US" sz="4000" dirty="0"/>
              <a:t> plus capable </a:t>
            </a:r>
            <a:r>
              <a:rPr lang="en-US" sz="4000" dirty="0" err="1"/>
              <a:t>d'éduquer</a:t>
            </a:r>
            <a:r>
              <a:rPr lang="en-US" sz="4000" dirty="0"/>
              <a:t> les </a:t>
            </a:r>
            <a:r>
              <a:rPr lang="en-US" sz="4000" dirty="0" err="1"/>
              <a:t>consommateurs</a:t>
            </a:r>
            <a:r>
              <a:rPr lang="en-US" sz="4000" dirty="0"/>
              <a:t> au respect de </a:t>
            </a:r>
            <a:r>
              <a:rPr lang="en-US" sz="4000" dirty="0" err="1"/>
              <a:t>l'environnement</a:t>
            </a:r>
            <a:r>
              <a:rPr lang="en-US" sz="4000" dirty="0"/>
              <a:t> ?</a:t>
            </a:r>
          </a:p>
          <a:p>
            <a:pPr marL="0" indent="0">
              <a:buNone/>
            </a:pPr>
            <a:r>
              <a:rPr lang="en-US" sz="4000" dirty="0"/>
              <a:t>On </a:t>
            </a:r>
            <a:r>
              <a:rPr lang="en-US" sz="4000" dirty="0" err="1"/>
              <a:t>remplacerait</a:t>
            </a:r>
            <a:r>
              <a:rPr lang="en-US" sz="4000" dirty="0"/>
              <a:t> </a:t>
            </a:r>
            <a:r>
              <a:rPr lang="en-US" sz="4000" dirty="0" err="1"/>
              <a:t>donc</a:t>
            </a:r>
            <a:r>
              <a:rPr lang="en-US" sz="4000" dirty="0"/>
              <a:t> un </a:t>
            </a:r>
            <a:r>
              <a:rPr lang="en-US" sz="4000" dirty="0" err="1"/>
              <a:t>système</a:t>
            </a:r>
            <a:r>
              <a:rPr lang="en-US" sz="4000" dirty="0"/>
              <a:t> </a:t>
            </a:r>
            <a:r>
              <a:rPr lang="en-US" sz="4000" dirty="0" err="1"/>
              <a:t>contrôlable</a:t>
            </a:r>
            <a:r>
              <a:rPr lang="en-US" sz="4000" dirty="0"/>
              <a:t> et </a:t>
            </a:r>
            <a:r>
              <a:rPr lang="en-US" sz="4000" dirty="0" err="1"/>
              <a:t>rigoureux</a:t>
            </a:r>
            <a:r>
              <a:rPr lang="en-US" sz="4000" dirty="0"/>
              <a:t> par </a:t>
            </a:r>
            <a:r>
              <a:rPr lang="en-US" sz="4000" dirty="0" err="1"/>
              <a:t>une</a:t>
            </a:r>
            <a:r>
              <a:rPr lang="en-US" sz="4000" dirty="0"/>
              <a:t> </a:t>
            </a:r>
            <a:r>
              <a:rPr lang="en-US" sz="4000" dirty="0" err="1"/>
              <a:t>pratique</a:t>
            </a:r>
            <a:r>
              <a:rPr lang="en-US" sz="4000" dirty="0"/>
              <a:t> </a:t>
            </a:r>
            <a:r>
              <a:rPr lang="en-US" sz="4000" dirty="0" err="1"/>
              <a:t>aléatoire</a:t>
            </a:r>
            <a:r>
              <a:rPr lang="en-US" sz="4000" dirty="0"/>
              <a:t> et </a:t>
            </a:r>
            <a:r>
              <a:rPr lang="en-US" sz="4000" dirty="0" err="1"/>
              <a:t>irresponsable</a:t>
            </a:r>
            <a:r>
              <a:rPr lang="en-US" sz="4000" dirty="0"/>
              <a:t> ?</a:t>
            </a:r>
          </a:p>
          <a:p>
            <a:pPr marL="0" indent="0">
              <a:buNone/>
            </a:pPr>
            <a:r>
              <a:rPr lang="en-US" sz="4000" dirty="0" err="1"/>
              <a:t>Outre</a:t>
            </a:r>
            <a:r>
              <a:rPr lang="en-US" sz="4000" dirty="0"/>
              <a:t> le sentiment </a:t>
            </a:r>
            <a:r>
              <a:rPr lang="en-US" sz="4000" dirty="0" err="1"/>
              <a:t>d'injustice</a:t>
            </a:r>
            <a:r>
              <a:rPr lang="en-US" sz="4000" dirty="0"/>
              <a:t> </a:t>
            </a:r>
            <a:r>
              <a:rPr lang="en-US" sz="4000" dirty="0" err="1"/>
              <a:t>nos</a:t>
            </a:r>
            <a:r>
              <a:rPr lang="en-US" sz="4000" dirty="0"/>
              <a:t> </a:t>
            </a:r>
            <a:r>
              <a:rPr lang="en-US" sz="4000" dirty="0" err="1"/>
              <a:t>membres</a:t>
            </a:r>
            <a:r>
              <a:rPr lang="en-US" sz="4000" dirty="0"/>
              <a:t> </a:t>
            </a:r>
            <a:r>
              <a:rPr lang="en-US" sz="4000" dirty="0" err="1"/>
              <a:t>craignent</a:t>
            </a:r>
            <a:r>
              <a:rPr lang="en-US" sz="4000" dirty="0"/>
              <a:t> le retour </a:t>
            </a:r>
            <a:r>
              <a:rPr lang="en-US" sz="4000" dirty="0" err="1"/>
              <a:t>d'incidents</a:t>
            </a:r>
            <a:r>
              <a:rPr lang="en-US" sz="4000" dirty="0"/>
              <a:t> </a:t>
            </a:r>
            <a:r>
              <a:rPr lang="en-US" sz="4000" dirty="0" err="1"/>
              <a:t>sanitaires</a:t>
            </a:r>
            <a:r>
              <a:rPr lang="en-US" sz="4000" dirty="0"/>
              <a:t> </a:t>
            </a:r>
            <a:r>
              <a:rPr lang="en-US" sz="4000" dirty="0" err="1"/>
              <a:t>majeurs</a:t>
            </a:r>
            <a:r>
              <a:rPr lang="en-US" sz="4000" dirty="0"/>
              <a:t> avec </a:t>
            </a:r>
            <a:r>
              <a:rPr lang="en-US" sz="4000" dirty="0" err="1"/>
              <a:t>une</a:t>
            </a:r>
            <a:r>
              <a:rPr lang="en-US" sz="4000" dirty="0"/>
              <a:t> </a:t>
            </a:r>
            <a:r>
              <a:rPr lang="en-US" sz="4000" dirty="0" err="1"/>
              <a:t>perte</a:t>
            </a:r>
            <a:r>
              <a:rPr lang="en-US" sz="4000" dirty="0"/>
              <a:t> </a:t>
            </a:r>
            <a:r>
              <a:rPr lang="en-US" sz="4000" dirty="0" err="1"/>
              <a:t>totale</a:t>
            </a:r>
            <a:r>
              <a:rPr lang="en-US" sz="4000" dirty="0"/>
              <a:t> </a:t>
            </a:r>
            <a:r>
              <a:rPr lang="en-US" sz="4000" dirty="0" err="1"/>
              <a:t>d'analyse</a:t>
            </a:r>
            <a:r>
              <a:rPr lang="en-US" sz="4000" dirty="0"/>
              <a:t> des causes et de grands </a:t>
            </a:r>
            <a:r>
              <a:rPr lang="en-US" sz="4000" dirty="0" err="1"/>
              <a:t>soucis</a:t>
            </a:r>
            <a:r>
              <a:rPr lang="en-US" sz="4000" dirty="0"/>
              <a:t> dans </a:t>
            </a:r>
            <a:r>
              <a:rPr lang="en-US" sz="4000" dirty="0" err="1"/>
              <a:t>l'attribution</a:t>
            </a:r>
            <a:r>
              <a:rPr lang="en-US" sz="4000" dirty="0"/>
              <a:t> des </a:t>
            </a:r>
            <a:r>
              <a:rPr lang="en-US" sz="4000" dirty="0" err="1"/>
              <a:t>responsabilités</a:t>
            </a:r>
            <a:r>
              <a:rPr lang="en-US" sz="4000" dirty="0"/>
              <a:t>.</a:t>
            </a:r>
          </a:p>
          <a:p>
            <a:pPr marL="0" indent="0">
              <a:buNone/>
            </a:pPr>
            <a:r>
              <a:rPr lang="en-US" sz="4000" dirty="0"/>
              <a:t>Sans </a:t>
            </a:r>
            <a:r>
              <a:rPr lang="en-US" sz="4000" dirty="0" err="1"/>
              <a:t>parler</a:t>
            </a:r>
            <a:r>
              <a:rPr lang="en-US" sz="4000" dirty="0"/>
              <a:t> bien </a:t>
            </a:r>
            <a:r>
              <a:rPr lang="en-US" sz="4000" dirty="0" err="1"/>
              <a:t>entendu</a:t>
            </a:r>
            <a:r>
              <a:rPr lang="en-US" sz="4000" dirty="0"/>
              <a:t> du </a:t>
            </a:r>
            <a:r>
              <a:rPr lang="en-US" sz="4000" dirty="0" err="1"/>
              <a:t>risque</a:t>
            </a:r>
            <a:r>
              <a:rPr lang="en-US" sz="4000" dirty="0"/>
              <a:t> de </a:t>
            </a:r>
            <a:r>
              <a:rPr lang="en-US" sz="4000" dirty="0" err="1"/>
              <a:t>déclenchement</a:t>
            </a:r>
            <a:r>
              <a:rPr lang="en-US" sz="4000" dirty="0"/>
              <a:t> </a:t>
            </a:r>
            <a:r>
              <a:rPr lang="en-US" sz="4000" dirty="0" err="1"/>
              <a:t>intempestif</a:t>
            </a:r>
            <a:r>
              <a:rPr lang="en-US" sz="4000" dirty="0"/>
              <a:t> de </a:t>
            </a:r>
            <a:r>
              <a:rPr lang="en-US" sz="4000" dirty="0" err="1"/>
              <a:t>campagnes</a:t>
            </a:r>
            <a:r>
              <a:rPr lang="en-US" sz="4000" dirty="0"/>
              <a:t> de rappel </a:t>
            </a:r>
            <a:r>
              <a:rPr lang="en-US" sz="4000" dirty="0" err="1"/>
              <a:t>injustifiées</a:t>
            </a:r>
            <a:r>
              <a:rPr lang="en-US" sz="4000" dirty="0"/>
              <a:t>.</a:t>
            </a:r>
          </a:p>
          <a:p>
            <a:r>
              <a:rPr lang="en-US" sz="4000" dirty="0"/>
              <a:t> </a:t>
            </a:r>
          </a:p>
          <a:p>
            <a:endParaRPr lang="en-US" dirty="0"/>
          </a:p>
        </p:txBody>
      </p:sp>
    </p:spTree>
    <p:extLst>
      <p:ext uri="{BB962C8B-B14F-4D97-AF65-F5344CB8AC3E}">
        <p14:creationId xmlns:p14="http://schemas.microsoft.com/office/powerpoint/2010/main" val="134239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5B21-DE14-6647-842E-8D46388D69DE}"/>
              </a:ext>
            </a:extLst>
          </p:cNvPr>
          <p:cNvSpPr>
            <a:spLocks noGrp="1"/>
          </p:cNvSpPr>
          <p:nvPr>
            <p:ph type="title"/>
          </p:nvPr>
        </p:nvSpPr>
        <p:spPr/>
        <p:txBody>
          <a:bodyPr/>
          <a:lstStyle/>
          <a:p>
            <a:r>
              <a:rPr lang="en-US" dirty="0"/>
              <a:t>FAVV – AFSCA – affiches</a:t>
            </a:r>
          </a:p>
        </p:txBody>
      </p:sp>
      <p:sp>
        <p:nvSpPr>
          <p:cNvPr id="3" name="Content Placeholder 2">
            <a:extLst>
              <a:ext uri="{FF2B5EF4-FFF2-40B4-BE49-F238E27FC236}">
                <a16:creationId xmlns:a16="http://schemas.microsoft.com/office/drawing/2014/main" id="{40B7DE32-951B-8E49-9FA8-08F60B3BC221}"/>
              </a:ext>
            </a:extLst>
          </p:cNvPr>
          <p:cNvSpPr>
            <a:spLocks noGrp="1"/>
          </p:cNvSpPr>
          <p:nvPr>
            <p:ph idx="1"/>
          </p:nvPr>
        </p:nvSpPr>
        <p:spPr>
          <a:xfrm>
            <a:off x="677334" y="1622707"/>
            <a:ext cx="8596668" cy="3880773"/>
          </a:xfrm>
        </p:spPr>
        <p:txBody>
          <a:bodyPr>
            <a:normAutofit fontScale="70000" lnSpcReduction="20000"/>
          </a:bodyPr>
          <a:lstStyle/>
          <a:p>
            <a:br>
              <a:rPr lang="fr-FR" dirty="0"/>
            </a:br>
            <a:r>
              <a:rPr lang="fr-FR" b="1" dirty="0"/>
              <a:t>Objet :</a:t>
            </a:r>
            <a:r>
              <a:rPr lang="fr-FR" dirty="0"/>
              <a:t> RE: Inventaire des non-conformités</a:t>
            </a:r>
          </a:p>
          <a:p>
            <a:r>
              <a:rPr lang="fr-FR" dirty="0"/>
              <a:t> </a:t>
            </a:r>
          </a:p>
          <a:p>
            <a:r>
              <a:rPr lang="fr-FR" dirty="0"/>
              <a:t>Monsieur,</a:t>
            </a:r>
          </a:p>
          <a:p>
            <a:r>
              <a:rPr lang="fr-FR" dirty="0"/>
              <a:t> </a:t>
            </a:r>
          </a:p>
          <a:p>
            <a:r>
              <a:rPr lang="fr-FR" dirty="0"/>
              <a:t>J’ai bien pris connaissance de votre message.</a:t>
            </a:r>
          </a:p>
          <a:p>
            <a:r>
              <a:rPr lang="fr-FR" dirty="0"/>
              <a:t> </a:t>
            </a:r>
          </a:p>
          <a:p>
            <a:r>
              <a:rPr lang="fr-FR" dirty="0"/>
              <a:t>L’affiche a été élaborée par le service Communication de l’AFSCA, en concertation avec le service dans lequel je travaille. La création d’une affiche a été discutée dans le cadre des réunions de concertation que nous avons avec les fédérations professionnelles du secteur de la distribution. En raison de pratiques de plus en plus fréquentes de la part de consommateurs, les fédérations de commerces de détail ont demandé à l’AFSCA de préciser les règles à ce sujet, pour éviter tout problème. Des règles existaient déjà dans le cas des restaurants (</a:t>
            </a:r>
            <a:r>
              <a:rPr lang="fr-FR" dirty="0" err="1"/>
              <a:t>rest</a:t>
            </a:r>
            <a:r>
              <a:rPr lang="fr-FR" dirty="0"/>
              <a:t>-o-pack).</a:t>
            </a:r>
          </a:p>
          <a:p>
            <a:r>
              <a:rPr lang="fr-FR" dirty="0"/>
              <a:t> </a:t>
            </a:r>
          </a:p>
          <a:p>
            <a:r>
              <a:rPr lang="fr-FR" dirty="0"/>
              <a:t>Cordialement,</a:t>
            </a:r>
          </a:p>
          <a:p>
            <a:r>
              <a:rPr lang="fr-FR" dirty="0"/>
              <a:t>Véronique De Bie</a:t>
            </a:r>
          </a:p>
          <a:p>
            <a:endParaRPr lang="en-US" dirty="0"/>
          </a:p>
        </p:txBody>
      </p:sp>
    </p:spTree>
    <p:extLst>
      <p:ext uri="{BB962C8B-B14F-4D97-AF65-F5344CB8AC3E}">
        <p14:creationId xmlns:p14="http://schemas.microsoft.com/office/powerpoint/2010/main" val="868603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FDF2B9-5A2C-0549-83B5-9CB01B7A7A48}"/>
              </a:ext>
            </a:extLst>
          </p:cNvPr>
          <p:cNvSpPr>
            <a:spLocks noGrp="1"/>
          </p:cNvSpPr>
          <p:nvPr>
            <p:ph type="title"/>
          </p:nvPr>
        </p:nvSpPr>
        <p:spPr>
          <a:xfrm>
            <a:off x="677334" y="609600"/>
            <a:ext cx="10680948" cy="1320800"/>
          </a:xfrm>
        </p:spPr>
        <p:txBody>
          <a:bodyPr/>
          <a:lstStyle/>
          <a:p>
            <a:r>
              <a:rPr lang="en-US" dirty="0"/>
              <a:t>AFSCA - Bon </a:t>
            </a:r>
            <a:r>
              <a:rPr lang="en-US" dirty="0" err="1"/>
              <a:t>à</a:t>
            </a:r>
            <a:r>
              <a:rPr lang="en-US" dirty="0"/>
              <a:t> savoir</a:t>
            </a:r>
          </a:p>
        </p:txBody>
      </p:sp>
      <p:sp>
        <p:nvSpPr>
          <p:cNvPr id="5" name="Content Placeholder 4">
            <a:extLst>
              <a:ext uri="{FF2B5EF4-FFF2-40B4-BE49-F238E27FC236}">
                <a16:creationId xmlns:a16="http://schemas.microsoft.com/office/drawing/2014/main" id="{971A496D-401F-4D4B-9219-24E37F5DB952}"/>
              </a:ext>
            </a:extLst>
          </p:cNvPr>
          <p:cNvSpPr>
            <a:spLocks noGrp="1"/>
          </p:cNvSpPr>
          <p:nvPr>
            <p:ph sz="half" idx="1"/>
          </p:nvPr>
        </p:nvSpPr>
        <p:spPr>
          <a:ln w="28575">
            <a:solidFill>
              <a:schemeClr val="tx1"/>
            </a:solidFill>
          </a:ln>
        </p:spPr>
        <p:txBody>
          <a:bodyPr>
            <a:normAutofit fontScale="47500" lnSpcReduction="20000"/>
          </a:bodyPr>
          <a:lstStyle/>
          <a:p>
            <a:pPr marL="0" indent="0">
              <a:buNone/>
            </a:pPr>
            <a:r>
              <a:rPr lang="en-US" sz="2300" dirty="0"/>
              <a:t>Bonjour </a:t>
            </a:r>
            <a:r>
              <a:rPr lang="en-US" sz="2300" dirty="0" err="1"/>
              <a:t>Mme</a:t>
            </a:r>
            <a:r>
              <a:rPr lang="en-US" sz="2300" dirty="0"/>
              <a:t>  De </a:t>
            </a:r>
            <a:r>
              <a:rPr lang="en-US" sz="2300" dirty="0" err="1"/>
              <a:t>Bie</a:t>
            </a:r>
            <a:r>
              <a:rPr lang="en-US" sz="2300" dirty="0"/>
              <a:t>,</a:t>
            </a:r>
          </a:p>
          <a:p>
            <a:pPr marL="0" indent="0">
              <a:buNone/>
            </a:pPr>
            <a:br>
              <a:rPr lang="en-US" sz="2500" dirty="0"/>
            </a:br>
            <a:r>
              <a:rPr lang="en-US" sz="2500" dirty="0"/>
              <a:t>Nous </a:t>
            </a:r>
            <a:r>
              <a:rPr lang="en-US" sz="2500" dirty="0" err="1"/>
              <a:t>avons</a:t>
            </a:r>
            <a:r>
              <a:rPr lang="en-US" sz="2500" dirty="0"/>
              <a:t> dans </a:t>
            </a:r>
            <a:r>
              <a:rPr lang="en-US" sz="2500" dirty="0" err="1"/>
              <a:t>notre</a:t>
            </a:r>
            <a:r>
              <a:rPr lang="en-US" sz="2500" dirty="0"/>
              <a:t> </a:t>
            </a:r>
            <a:r>
              <a:rPr lang="en-US" sz="2500" dirty="0" err="1"/>
              <a:t>organisation</a:t>
            </a:r>
            <a:r>
              <a:rPr lang="en-US" sz="2500" dirty="0"/>
              <a:t> des </a:t>
            </a:r>
            <a:r>
              <a:rPr lang="en-US" sz="2500" dirty="0" err="1"/>
              <a:t>différences</a:t>
            </a:r>
            <a:r>
              <a:rPr lang="en-US" sz="2500" dirty="0"/>
              <a:t> </a:t>
            </a:r>
            <a:r>
              <a:rPr lang="en-US" sz="2500" dirty="0" err="1"/>
              <a:t>d'opinion</a:t>
            </a:r>
            <a:r>
              <a:rPr lang="en-US" sz="2500" dirty="0"/>
              <a:t> </a:t>
            </a:r>
            <a:r>
              <a:rPr lang="en-US" sz="2500" dirty="0" err="1"/>
              <a:t>concernant</a:t>
            </a:r>
            <a:r>
              <a:rPr lang="en-US" sz="2500" dirty="0"/>
              <a:t> le </a:t>
            </a:r>
            <a:r>
              <a:rPr lang="en-US" sz="2500" dirty="0" err="1"/>
              <a:t>certificat</a:t>
            </a:r>
            <a:r>
              <a:rPr lang="en-US" sz="2500" dirty="0"/>
              <a:t> de </a:t>
            </a:r>
            <a:r>
              <a:rPr lang="en-US" sz="2500" dirty="0" err="1"/>
              <a:t>conformité</a:t>
            </a:r>
            <a:r>
              <a:rPr lang="en-US" sz="2500" dirty="0"/>
              <a:t>.</a:t>
            </a:r>
          </a:p>
          <a:p>
            <a:pPr marL="0" indent="0">
              <a:buNone/>
            </a:pPr>
            <a:br>
              <a:rPr lang="en-US" sz="2100" dirty="0"/>
            </a:br>
            <a:r>
              <a:rPr lang="en-US" sz="2300" dirty="0" err="1"/>
              <a:t>Pouvez-vous</a:t>
            </a:r>
            <a:r>
              <a:rPr lang="en-US" sz="2300" dirty="0"/>
              <a:t> me confirmer </a:t>
            </a:r>
            <a:r>
              <a:rPr lang="en-US" sz="2300" dirty="0" err="1"/>
              <a:t>s'il</a:t>
            </a:r>
            <a:r>
              <a:rPr lang="en-US" sz="2300" dirty="0"/>
              <a:t> </a:t>
            </a:r>
            <a:r>
              <a:rPr lang="en-US" sz="2300" dirty="0" err="1"/>
              <a:t>faut</a:t>
            </a:r>
            <a:r>
              <a:rPr lang="en-US" sz="2300" dirty="0"/>
              <a:t> </a:t>
            </a:r>
            <a:r>
              <a:rPr lang="en-US" sz="2300" dirty="0" err="1"/>
              <a:t>oui</a:t>
            </a:r>
            <a:r>
              <a:rPr lang="en-US" sz="2300" dirty="0"/>
              <a:t> </a:t>
            </a:r>
            <a:r>
              <a:rPr lang="en-US" sz="2300" dirty="0" err="1"/>
              <a:t>ou</a:t>
            </a:r>
            <a:r>
              <a:rPr lang="en-US" sz="2300" dirty="0"/>
              <a:t> non </a:t>
            </a:r>
            <a:r>
              <a:rPr lang="en-US" sz="2300" dirty="0" err="1"/>
              <a:t>joindre</a:t>
            </a:r>
            <a:r>
              <a:rPr lang="en-US" sz="2300" dirty="0"/>
              <a:t> un </a:t>
            </a:r>
            <a:r>
              <a:rPr lang="en-US" sz="2300" dirty="0" err="1"/>
              <a:t>certificat</a:t>
            </a:r>
            <a:r>
              <a:rPr lang="en-US" sz="2300" dirty="0"/>
              <a:t> </a:t>
            </a:r>
            <a:r>
              <a:rPr lang="en-US" sz="2300" dirty="0" err="1"/>
              <a:t>à</a:t>
            </a:r>
            <a:r>
              <a:rPr lang="en-US" sz="2300" dirty="0"/>
              <a:t> </a:t>
            </a:r>
            <a:r>
              <a:rPr lang="en-US" sz="2300" dirty="0" err="1"/>
              <a:t>chaque</a:t>
            </a:r>
            <a:r>
              <a:rPr lang="en-US" sz="2300" dirty="0"/>
              <a:t> livraison de </a:t>
            </a:r>
            <a:r>
              <a:rPr lang="en-US" sz="2300" dirty="0" err="1"/>
              <a:t>marchandise</a:t>
            </a:r>
            <a:r>
              <a:rPr lang="en-US" sz="2300" dirty="0"/>
              <a:t>?</a:t>
            </a:r>
            <a:br>
              <a:rPr lang="en-US" sz="2300" dirty="0"/>
            </a:br>
            <a:endParaRPr lang="en-US" sz="2300" dirty="0"/>
          </a:p>
          <a:p>
            <a:pPr marL="0" indent="0">
              <a:buNone/>
            </a:pPr>
            <a:r>
              <a:rPr lang="en-US" sz="2300" dirty="0" err="1"/>
              <a:t>Certains</a:t>
            </a:r>
            <a:r>
              <a:rPr lang="en-US" sz="2300" dirty="0"/>
              <a:t> </a:t>
            </a:r>
            <a:r>
              <a:rPr lang="en-US" sz="2300" dirty="0" err="1"/>
              <a:t>disent</a:t>
            </a:r>
            <a:r>
              <a:rPr lang="en-US" sz="2300" dirty="0"/>
              <a:t> que </a:t>
            </a:r>
            <a:r>
              <a:rPr lang="en-US" sz="2300" dirty="0" err="1"/>
              <a:t>si</a:t>
            </a:r>
            <a:r>
              <a:rPr lang="en-US" sz="2300" dirty="0"/>
              <a:t> </a:t>
            </a:r>
            <a:r>
              <a:rPr lang="en-US" sz="2300" dirty="0" err="1"/>
              <a:t>alors</a:t>
            </a:r>
            <a:r>
              <a:rPr lang="en-US" sz="2300" dirty="0"/>
              <a:t> que </a:t>
            </a:r>
            <a:r>
              <a:rPr lang="en-US" sz="2300" dirty="0" err="1"/>
              <a:t>d'autres</a:t>
            </a:r>
            <a:r>
              <a:rPr lang="en-US" sz="2300" dirty="0"/>
              <a:t> </a:t>
            </a:r>
            <a:r>
              <a:rPr lang="en-US" sz="2300" dirty="0" err="1"/>
              <a:t>sont</a:t>
            </a:r>
            <a:r>
              <a:rPr lang="en-US" sz="2300" dirty="0"/>
              <a:t> </a:t>
            </a:r>
            <a:r>
              <a:rPr lang="en-US" sz="2300" dirty="0" err="1"/>
              <a:t>convaincus</a:t>
            </a:r>
            <a:r>
              <a:rPr lang="en-US" sz="2300" dirty="0"/>
              <a:t> </a:t>
            </a:r>
            <a:r>
              <a:rPr lang="en-US" sz="2300" dirty="0" err="1"/>
              <a:t>qu'un</a:t>
            </a:r>
            <a:r>
              <a:rPr lang="en-US" sz="2300" dirty="0"/>
              <a:t> certificate </a:t>
            </a:r>
            <a:r>
              <a:rPr lang="en-US" sz="2300" dirty="0" err="1"/>
              <a:t>transmis</a:t>
            </a:r>
            <a:r>
              <a:rPr lang="en-US" sz="2300" dirty="0"/>
              <a:t> </a:t>
            </a:r>
            <a:r>
              <a:rPr lang="en-US" sz="2300" dirty="0" err="1"/>
              <a:t>une</a:t>
            </a:r>
            <a:r>
              <a:rPr lang="en-US" sz="2300" dirty="0"/>
              <a:t> </a:t>
            </a:r>
            <a:r>
              <a:rPr lang="en-US" sz="2300" dirty="0" err="1"/>
              <a:t>fois</a:t>
            </a:r>
            <a:r>
              <a:rPr lang="en-US" sz="2300" dirty="0"/>
              <a:t> </a:t>
            </a:r>
            <a:r>
              <a:rPr lang="en-US" sz="2300" dirty="0" err="1"/>
              <a:t>est</a:t>
            </a:r>
            <a:r>
              <a:rPr lang="en-US" sz="2300" dirty="0"/>
              <a:t> </a:t>
            </a:r>
            <a:r>
              <a:rPr lang="en-US" sz="2300" dirty="0" err="1"/>
              <a:t>valable</a:t>
            </a:r>
            <a:r>
              <a:rPr lang="en-US" sz="2300" dirty="0"/>
              <a:t> pour 5 </a:t>
            </a:r>
            <a:r>
              <a:rPr lang="en-US" sz="2300" dirty="0" err="1"/>
              <a:t>ans</a:t>
            </a:r>
            <a:r>
              <a:rPr lang="en-US" sz="2300" dirty="0"/>
              <a:t>, </a:t>
            </a:r>
            <a:r>
              <a:rPr lang="en-US" sz="2300" dirty="0" err="1"/>
              <a:t>si</a:t>
            </a:r>
            <a:r>
              <a:rPr lang="en-US" sz="2300" dirty="0"/>
              <a:t> la </a:t>
            </a:r>
            <a:r>
              <a:rPr lang="en-US" sz="2300" dirty="0" err="1"/>
              <a:t>marchandise</a:t>
            </a:r>
            <a:r>
              <a:rPr lang="en-US" sz="2300" dirty="0"/>
              <a:t> ne change pas decomposition.</a:t>
            </a:r>
          </a:p>
          <a:p>
            <a:pPr marL="0" indent="0">
              <a:buNone/>
            </a:pPr>
            <a:br>
              <a:rPr lang="en-US" sz="2500" dirty="0"/>
            </a:br>
            <a:r>
              <a:rPr lang="en-US" sz="2500" dirty="0"/>
              <a:t>Nous </a:t>
            </a:r>
            <a:r>
              <a:rPr lang="en-US" sz="2500" dirty="0" err="1"/>
              <a:t>croyons</a:t>
            </a:r>
            <a:r>
              <a:rPr lang="en-US" sz="2500" dirty="0"/>
              <a:t> que la </a:t>
            </a:r>
            <a:r>
              <a:rPr lang="en-US" sz="2500" dirty="0" err="1"/>
              <a:t>règlementation</a:t>
            </a:r>
            <a:r>
              <a:rPr lang="en-US" sz="2500" dirty="0"/>
              <a:t> a </a:t>
            </a:r>
            <a:r>
              <a:rPr lang="en-US" sz="2500" dirty="0" err="1"/>
              <a:t>été</a:t>
            </a:r>
            <a:r>
              <a:rPr lang="en-US" sz="2500" dirty="0"/>
              <a:t> </a:t>
            </a:r>
            <a:r>
              <a:rPr lang="en-US" sz="2500" dirty="0" err="1"/>
              <a:t>adaptée</a:t>
            </a:r>
            <a:r>
              <a:rPr lang="en-US" sz="2500" dirty="0"/>
              <a:t> après </a:t>
            </a:r>
            <a:r>
              <a:rPr lang="en-US" sz="2500" dirty="0" err="1"/>
              <a:t>quelque</a:t>
            </a:r>
            <a:r>
              <a:rPr lang="en-US" sz="2500" dirty="0"/>
              <a:t> temps.</a:t>
            </a:r>
          </a:p>
          <a:p>
            <a:pPr marL="0" indent="0">
              <a:buNone/>
            </a:pPr>
            <a:br>
              <a:rPr lang="en-US" sz="2500" dirty="0"/>
            </a:br>
            <a:r>
              <a:rPr lang="en-US" sz="2500" dirty="0"/>
              <a:t>Merci de nous </a:t>
            </a:r>
            <a:r>
              <a:rPr lang="en-US" sz="2500" dirty="0" err="1"/>
              <a:t>éclaicir</a:t>
            </a:r>
            <a:r>
              <a:rPr lang="en-US" sz="2500" dirty="0"/>
              <a:t>.</a:t>
            </a:r>
          </a:p>
          <a:p>
            <a:pPr marL="0" indent="0">
              <a:buNone/>
            </a:pPr>
            <a:br>
              <a:rPr lang="en-US" sz="2500" dirty="0"/>
            </a:br>
            <a:r>
              <a:rPr lang="en-US" sz="2500" dirty="0"/>
              <a:t>Bien </a:t>
            </a:r>
            <a:r>
              <a:rPr lang="en-US" sz="2500" dirty="0" err="1"/>
              <a:t>à</a:t>
            </a:r>
            <a:r>
              <a:rPr lang="en-US" sz="2500" dirty="0"/>
              <a:t> </a:t>
            </a:r>
            <a:r>
              <a:rPr lang="en-US" sz="2500" dirty="0" err="1"/>
              <a:t>vous</a:t>
            </a:r>
            <a:r>
              <a:rPr lang="en-US" sz="2500" dirty="0"/>
              <a:t>.</a:t>
            </a:r>
          </a:p>
        </p:txBody>
      </p:sp>
      <p:sp>
        <p:nvSpPr>
          <p:cNvPr id="6" name="Content Placeholder 5">
            <a:extLst>
              <a:ext uri="{FF2B5EF4-FFF2-40B4-BE49-F238E27FC236}">
                <a16:creationId xmlns:a16="http://schemas.microsoft.com/office/drawing/2014/main" id="{3245B501-AFAE-C64F-BE3B-83FB712446D9}"/>
              </a:ext>
            </a:extLst>
          </p:cNvPr>
          <p:cNvSpPr>
            <a:spLocks noGrp="1"/>
          </p:cNvSpPr>
          <p:nvPr>
            <p:ph sz="half" idx="2"/>
          </p:nvPr>
        </p:nvSpPr>
        <p:spPr>
          <a:xfrm>
            <a:off x="5089970" y="2160589"/>
            <a:ext cx="6268312" cy="3880773"/>
          </a:xfrm>
          <a:ln w="28575">
            <a:solidFill>
              <a:schemeClr val="tx1"/>
            </a:solidFill>
          </a:ln>
        </p:spPr>
        <p:txBody>
          <a:bodyPr>
            <a:normAutofit fontScale="47500" lnSpcReduction="20000"/>
          </a:bodyPr>
          <a:lstStyle/>
          <a:p>
            <a:pPr marL="0" indent="0">
              <a:buNone/>
            </a:pPr>
            <a:r>
              <a:rPr lang="en-US" sz="2300" dirty="0"/>
              <a:t>Monsieur,</a:t>
            </a:r>
            <a:br>
              <a:rPr lang="en-US" dirty="0"/>
            </a:br>
            <a:br>
              <a:rPr lang="en-US" dirty="0"/>
            </a:br>
            <a:r>
              <a:rPr lang="en-US" sz="2300" dirty="0" err="1"/>
              <a:t>J'ai</a:t>
            </a:r>
            <a:r>
              <a:rPr lang="en-US" sz="2300" dirty="0"/>
              <a:t> bien </a:t>
            </a:r>
            <a:r>
              <a:rPr lang="en-US" sz="2300" dirty="0" err="1"/>
              <a:t>reçu</a:t>
            </a:r>
            <a:r>
              <a:rPr lang="en-US" sz="2300" dirty="0"/>
              <a:t> </a:t>
            </a:r>
            <a:r>
              <a:rPr lang="en-US" sz="2300" dirty="0" err="1"/>
              <a:t>votre</a:t>
            </a:r>
            <a:r>
              <a:rPr lang="en-US" sz="2300" dirty="0"/>
              <a:t> question.</a:t>
            </a:r>
            <a:br>
              <a:rPr lang="en-US" sz="2300" dirty="0"/>
            </a:br>
            <a:br>
              <a:rPr lang="en-US" sz="2300" dirty="0"/>
            </a:br>
            <a:r>
              <a:rPr lang="en-US" sz="2300" dirty="0"/>
              <a:t>Il </a:t>
            </a:r>
            <a:r>
              <a:rPr lang="en-US" sz="2300" dirty="0" err="1"/>
              <a:t>faut</a:t>
            </a:r>
            <a:r>
              <a:rPr lang="en-US" sz="2300" dirty="0"/>
              <a:t> bien faire la distinction entre la </a:t>
            </a:r>
            <a:r>
              <a:rPr lang="en-US" sz="2300" dirty="0" err="1"/>
              <a:t>déclaration</a:t>
            </a:r>
            <a:r>
              <a:rPr lang="en-US" sz="2300" dirty="0"/>
              <a:t> de </a:t>
            </a:r>
            <a:r>
              <a:rPr lang="en-US" sz="2300" dirty="0" err="1"/>
              <a:t>conformité</a:t>
            </a:r>
            <a:r>
              <a:rPr lang="en-US" sz="2300" dirty="0"/>
              <a:t> et le document </a:t>
            </a:r>
            <a:r>
              <a:rPr lang="en-US" sz="2300" dirty="0" err="1"/>
              <a:t>d'accompagnement</a:t>
            </a:r>
            <a:r>
              <a:rPr lang="en-US" sz="2300" dirty="0"/>
              <a:t> de </a:t>
            </a:r>
            <a:r>
              <a:rPr lang="en-US" sz="2300" dirty="0" err="1"/>
              <a:t>l'article</a:t>
            </a:r>
            <a:r>
              <a:rPr lang="en-US" sz="2300" dirty="0"/>
              <a:t> </a:t>
            </a:r>
            <a:r>
              <a:rPr lang="en-US" sz="2300" dirty="0" err="1"/>
              <a:t>ou</a:t>
            </a:r>
            <a:r>
              <a:rPr lang="en-US" sz="2300" dirty="0"/>
              <a:t> de </a:t>
            </a:r>
            <a:r>
              <a:rPr lang="en-US" sz="2300" dirty="0" err="1"/>
              <a:t>l'objet</a:t>
            </a:r>
            <a:r>
              <a:rPr lang="en-US" sz="2300" dirty="0"/>
              <a:t> </a:t>
            </a:r>
            <a:r>
              <a:rPr lang="en-US" sz="2300" dirty="0" err="1"/>
              <a:t>destiné</a:t>
            </a:r>
            <a:r>
              <a:rPr lang="en-US" sz="2300" dirty="0"/>
              <a:t> </a:t>
            </a:r>
            <a:r>
              <a:rPr lang="en-US" sz="2300" dirty="0" err="1"/>
              <a:t>à</a:t>
            </a:r>
            <a:r>
              <a:rPr lang="en-US" sz="2300" dirty="0"/>
              <a:t> </a:t>
            </a:r>
            <a:r>
              <a:rPr lang="en-US" sz="2300" dirty="0" err="1"/>
              <a:t>entrer</a:t>
            </a:r>
            <a:r>
              <a:rPr lang="en-US" sz="2300" dirty="0"/>
              <a:t> </a:t>
            </a:r>
            <a:r>
              <a:rPr lang="en-US" sz="2300" dirty="0" err="1"/>
              <a:t>en</a:t>
            </a:r>
            <a:r>
              <a:rPr lang="en-US" sz="2300" dirty="0"/>
              <a:t> contact avec les </a:t>
            </a:r>
            <a:r>
              <a:rPr lang="en-US" sz="2300" dirty="0" err="1"/>
              <a:t>denrées</a:t>
            </a:r>
            <a:r>
              <a:rPr lang="en-US" sz="2300" dirty="0"/>
              <a:t> </a:t>
            </a:r>
            <a:r>
              <a:rPr lang="en-US" sz="2300" dirty="0" err="1"/>
              <a:t>alimentaires</a:t>
            </a:r>
            <a:r>
              <a:rPr lang="en-US" sz="2300" dirty="0"/>
              <a:t>.</a:t>
            </a:r>
            <a:br>
              <a:rPr lang="en-US" sz="2300" dirty="0"/>
            </a:br>
            <a:br>
              <a:rPr lang="en-US" sz="2300" dirty="0"/>
            </a:br>
            <a:r>
              <a:rPr lang="en-US" sz="2300" dirty="0"/>
              <a:t>La </a:t>
            </a:r>
            <a:r>
              <a:rPr lang="en-US" sz="2300" dirty="0" err="1"/>
              <a:t>déclaration</a:t>
            </a:r>
            <a:r>
              <a:rPr lang="en-US" sz="2300" dirty="0"/>
              <a:t> de </a:t>
            </a:r>
            <a:r>
              <a:rPr lang="en-US" sz="2300" dirty="0" err="1"/>
              <a:t>conformité</a:t>
            </a:r>
            <a:r>
              <a:rPr lang="en-US" sz="2300" dirty="0"/>
              <a:t> d'un </a:t>
            </a:r>
            <a:r>
              <a:rPr lang="en-US" sz="2300" dirty="0" err="1"/>
              <a:t>objet</a:t>
            </a:r>
            <a:r>
              <a:rPr lang="en-US" sz="2300" dirty="0"/>
              <a:t> </a:t>
            </a:r>
            <a:r>
              <a:rPr lang="en-US" sz="2300" dirty="0" err="1"/>
              <a:t>ou</a:t>
            </a:r>
            <a:r>
              <a:rPr lang="en-US" sz="2300" dirty="0"/>
              <a:t> </a:t>
            </a:r>
            <a:r>
              <a:rPr lang="en-US" sz="2300" dirty="0" err="1"/>
              <a:t>matériau</a:t>
            </a:r>
            <a:r>
              <a:rPr lang="en-US" sz="2300" dirty="0"/>
              <a:t> </a:t>
            </a:r>
            <a:r>
              <a:rPr lang="en-US" sz="2300" dirty="0" err="1"/>
              <a:t>en</a:t>
            </a:r>
            <a:r>
              <a:rPr lang="en-US" sz="2300" dirty="0"/>
              <a:t> contact </a:t>
            </a:r>
            <a:r>
              <a:rPr lang="en-US" sz="2300" dirty="0" err="1"/>
              <a:t>doit</a:t>
            </a:r>
            <a:r>
              <a:rPr lang="en-US" sz="2300" dirty="0"/>
              <a:t> </a:t>
            </a:r>
            <a:r>
              <a:rPr lang="en-US" sz="2300" dirty="0" err="1"/>
              <a:t>être</a:t>
            </a:r>
            <a:r>
              <a:rPr lang="en-US" sz="2300" dirty="0"/>
              <a:t> </a:t>
            </a:r>
            <a:r>
              <a:rPr lang="en-US" sz="2300" dirty="0" err="1"/>
              <a:t>fournie</a:t>
            </a:r>
            <a:r>
              <a:rPr lang="en-US" sz="2300" dirty="0"/>
              <a:t> </a:t>
            </a:r>
            <a:r>
              <a:rPr lang="en-US" sz="2300" dirty="0" err="1"/>
              <a:t>une</a:t>
            </a:r>
            <a:r>
              <a:rPr lang="en-US" sz="2300" dirty="0"/>
              <a:t> </a:t>
            </a:r>
            <a:r>
              <a:rPr lang="en-US" sz="2300" dirty="0" err="1"/>
              <a:t>fois</a:t>
            </a:r>
            <a:r>
              <a:rPr lang="en-US" sz="2300" dirty="0"/>
              <a:t> aux clients. </a:t>
            </a:r>
            <a:r>
              <a:rPr lang="en-US" sz="2300" dirty="0" err="1"/>
              <a:t>Cette</a:t>
            </a:r>
            <a:r>
              <a:rPr lang="en-US" sz="2300" dirty="0"/>
              <a:t> </a:t>
            </a:r>
            <a:r>
              <a:rPr lang="en-US" sz="2300" dirty="0" err="1"/>
              <a:t>déclaration</a:t>
            </a:r>
            <a:r>
              <a:rPr lang="en-US" sz="2300" dirty="0"/>
              <a:t> </a:t>
            </a:r>
            <a:r>
              <a:rPr lang="en-US" sz="2300" dirty="0" err="1"/>
              <a:t>est</a:t>
            </a:r>
            <a:r>
              <a:rPr lang="en-US" sz="2300" dirty="0"/>
              <a:t> </a:t>
            </a:r>
            <a:r>
              <a:rPr lang="en-US" sz="2300" dirty="0" err="1"/>
              <a:t>valable</a:t>
            </a:r>
            <a:r>
              <a:rPr lang="en-US" sz="2300" dirty="0"/>
              <a:t> au maximum 5ans.</a:t>
            </a:r>
            <a:br>
              <a:rPr lang="en-US" sz="2300" dirty="0"/>
            </a:br>
            <a:br>
              <a:rPr lang="en-US" sz="2300" dirty="0"/>
            </a:br>
            <a:r>
              <a:rPr lang="en-US" sz="2300" dirty="0"/>
              <a:t>Si </a:t>
            </a:r>
            <a:r>
              <a:rPr lang="en-US" sz="2300" dirty="0" err="1"/>
              <a:t>endéans</a:t>
            </a:r>
            <a:r>
              <a:rPr lang="en-US" sz="2300" dirty="0"/>
              <a:t> la </a:t>
            </a:r>
            <a:r>
              <a:rPr lang="en-US" sz="2300" dirty="0" err="1"/>
              <a:t>période</a:t>
            </a:r>
            <a:r>
              <a:rPr lang="en-US" sz="2300" dirty="0"/>
              <a:t> des 5 </a:t>
            </a:r>
            <a:r>
              <a:rPr lang="en-US" sz="2300" dirty="0" err="1"/>
              <a:t>ans</a:t>
            </a:r>
            <a:r>
              <a:rPr lang="en-US" sz="2300" dirty="0"/>
              <a:t>, </a:t>
            </a:r>
            <a:r>
              <a:rPr lang="en-US" sz="2300" dirty="0" err="1"/>
              <a:t>une</a:t>
            </a:r>
            <a:r>
              <a:rPr lang="en-US" sz="2300" dirty="0"/>
              <a:t> modification </a:t>
            </a:r>
            <a:r>
              <a:rPr lang="en-US" sz="2300" dirty="0" err="1"/>
              <a:t>est</a:t>
            </a:r>
            <a:r>
              <a:rPr lang="en-US" sz="2300" dirty="0"/>
              <a:t> </a:t>
            </a:r>
            <a:r>
              <a:rPr lang="en-US" sz="2300" dirty="0" err="1"/>
              <a:t>apportée</a:t>
            </a:r>
            <a:r>
              <a:rPr lang="en-US" sz="2300" dirty="0"/>
              <a:t> dans les matières premières, </a:t>
            </a:r>
            <a:r>
              <a:rPr lang="en-US" sz="2300" dirty="0" err="1"/>
              <a:t>leur</a:t>
            </a:r>
            <a:r>
              <a:rPr lang="en-US" sz="2300" dirty="0"/>
              <a:t> </a:t>
            </a:r>
            <a:r>
              <a:rPr lang="en-US" sz="2300" dirty="0" err="1"/>
              <a:t>traitement</a:t>
            </a:r>
            <a:r>
              <a:rPr lang="en-US" sz="2300" dirty="0"/>
              <a:t> </a:t>
            </a:r>
            <a:r>
              <a:rPr lang="en-US" sz="2300" dirty="0" err="1"/>
              <a:t>ou</a:t>
            </a:r>
            <a:r>
              <a:rPr lang="en-US" sz="2300" dirty="0"/>
              <a:t> dans </a:t>
            </a:r>
            <a:r>
              <a:rPr lang="en-US" sz="2300" dirty="0" err="1"/>
              <a:t>l'utilisation</a:t>
            </a:r>
            <a:r>
              <a:rPr lang="en-US" sz="2300" dirty="0"/>
              <a:t> de </a:t>
            </a:r>
            <a:r>
              <a:rPr lang="en-US" sz="2300" dirty="0" err="1"/>
              <a:t>l'objet</a:t>
            </a:r>
            <a:r>
              <a:rPr lang="en-US" sz="2300" dirty="0"/>
              <a:t> </a:t>
            </a:r>
            <a:r>
              <a:rPr lang="en-US" sz="2300" dirty="0" err="1"/>
              <a:t>ou</a:t>
            </a:r>
            <a:r>
              <a:rPr lang="en-US" sz="2300" dirty="0"/>
              <a:t> du </a:t>
            </a:r>
            <a:r>
              <a:rPr lang="en-US" sz="2300" dirty="0" err="1"/>
              <a:t>matériau</a:t>
            </a:r>
            <a:r>
              <a:rPr lang="en-US" sz="2300" dirty="0"/>
              <a:t> </a:t>
            </a:r>
            <a:r>
              <a:rPr lang="en-US" sz="2300" dirty="0" err="1"/>
              <a:t>en</a:t>
            </a:r>
            <a:r>
              <a:rPr lang="en-US" sz="2300" dirty="0"/>
              <a:t> contact, le fabricant de </a:t>
            </a:r>
            <a:r>
              <a:rPr lang="en-US" sz="2300" dirty="0" err="1"/>
              <a:t>cet</a:t>
            </a:r>
            <a:r>
              <a:rPr lang="en-US" sz="2300" dirty="0"/>
              <a:t> </a:t>
            </a:r>
            <a:r>
              <a:rPr lang="en-US" sz="2300" dirty="0" err="1"/>
              <a:t>objet</a:t>
            </a:r>
            <a:r>
              <a:rPr lang="en-US" sz="2300" dirty="0"/>
              <a:t> </a:t>
            </a:r>
            <a:r>
              <a:rPr lang="en-US" sz="2300" dirty="0" err="1"/>
              <a:t>ou</a:t>
            </a:r>
            <a:r>
              <a:rPr lang="en-US" sz="2300" dirty="0"/>
              <a:t> de </a:t>
            </a:r>
            <a:r>
              <a:rPr lang="en-US" sz="2300" dirty="0" err="1"/>
              <a:t>ce</a:t>
            </a:r>
            <a:r>
              <a:rPr lang="en-US" sz="2300" dirty="0"/>
              <a:t> </a:t>
            </a:r>
            <a:r>
              <a:rPr lang="en-US" sz="2300" dirty="0" err="1"/>
              <a:t>matériau</a:t>
            </a:r>
            <a:r>
              <a:rPr lang="en-US" sz="2300" dirty="0"/>
              <a:t> au contact </a:t>
            </a:r>
            <a:r>
              <a:rPr lang="en-US" sz="2300" dirty="0" err="1"/>
              <a:t>est</a:t>
            </a:r>
            <a:r>
              <a:rPr lang="en-US" sz="2300" dirty="0"/>
              <a:t> </a:t>
            </a:r>
            <a:r>
              <a:rPr lang="en-US" sz="2300" dirty="0" err="1"/>
              <a:t>tenu</a:t>
            </a:r>
            <a:r>
              <a:rPr lang="en-US" sz="2300" dirty="0"/>
              <a:t> </a:t>
            </a:r>
            <a:r>
              <a:rPr lang="en-US" sz="2300" dirty="0" err="1"/>
              <a:t>d'établir</a:t>
            </a:r>
            <a:r>
              <a:rPr lang="en-US" sz="2300" dirty="0"/>
              <a:t> </a:t>
            </a:r>
            <a:r>
              <a:rPr lang="en-US" sz="2300" dirty="0" err="1"/>
              <a:t>une</a:t>
            </a:r>
            <a:r>
              <a:rPr lang="en-US" sz="2300" dirty="0"/>
              <a:t> nouvelle </a:t>
            </a:r>
            <a:r>
              <a:rPr lang="en-US" sz="2300" dirty="0" err="1"/>
              <a:t>déclaration</a:t>
            </a:r>
            <a:r>
              <a:rPr lang="en-US" sz="2300" dirty="0"/>
              <a:t> de </a:t>
            </a:r>
            <a:r>
              <a:rPr lang="en-US" sz="2300" dirty="0" err="1"/>
              <a:t>conformité</a:t>
            </a:r>
            <a:r>
              <a:rPr lang="en-US" sz="2300" dirty="0"/>
              <a:t> (</a:t>
            </a:r>
            <a:r>
              <a:rPr lang="en-US" sz="2300" dirty="0" err="1"/>
              <a:t>datée</a:t>
            </a:r>
            <a:r>
              <a:rPr lang="en-US" sz="2300" dirty="0"/>
              <a:t> et </a:t>
            </a:r>
            <a:r>
              <a:rPr lang="en-US" sz="2300" dirty="0" err="1"/>
              <a:t>signée</a:t>
            </a:r>
            <a:r>
              <a:rPr lang="en-US" sz="2300" dirty="0"/>
              <a:t>)</a:t>
            </a:r>
            <a:br>
              <a:rPr lang="en-US" sz="2300" dirty="0"/>
            </a:br>
            <a:r>
              <a:rPr lang="en-US" sz="2300" dirty="0"/>
              <a:t>et de la </a:t>
            </a:r>
            <a:r>
              <a:rPr lang="en-US" sz="2300" dirty="0" err="1"/>
              <a:t>transmettre</a:t>
            </a:r>
            <a:r>
              <a:rPr lang="en-US" sz="2300" dirty="0"/>
              <a:t> </a:t>
            </a:r>
            <a:r>
              <a:rPr lang="en-US" sz="2300" dirty="0" err="1"/>
              <a:t>à</a:t>
            </a:r>
            <a:r>
              <a:rPr lang="en-US" sz="2300" dirty="0"/>
              <a:t> </a:t>
            </a:r>
            <a:r>
              <a:rPr lang="en-US" sz="2300" dirty="0" err="1"/>
              <a:t>ses</a:t>
            </a:r>
            <a:r>
              <a:rPr lang="en-US" sz="2300" dirty="0"/>
              <a:t> clients.</a:t>
            </a:r>
            <a:br>
              <a:rPr lang="en-US" sz="2300" dirty="0"/>
            </a:br>
            <a:br>
              <a:rPr lang="en-US" sz="2300" dirty="0"/>
            </a:br>
            <a:r>
              <a:rPr lang="en-US" sz="2300" dirty="0" err="1"/>
              <a:t>Référence</a:t>
            </a:r>
            <a:r>
              <a:rPr lang="en-US" sz="2300" dirty="0"/>
              <a:t> </a:t>
            </a:r>
            <a:r>
              <a:rPr lang="en-US" sz="2300" dirty="0" err="1"/>
              <a:t>légale</a:t>
            </a:r>
            <a:r>
              <a:rPr lang="en-US" sz="2300" dirty="0"/>
              <a:t> :</a:t>
            </a:r>
            <a:r>
              <a:rPr lang="en-US" sz="2300" dirty="0" err="1"/>
              <a:t>Arrêté</a:t>
            </a:r>
            <a:r>
              <a:rPr lang="en-US" sz="2300" dirty="0"/>
              <a:t> royal du 11.05.1992, article 9, §2</a:t>
            </a:r>
            <a:br>
              <a:rPr lang="en-US" sz="2300" dirty="0"/>
            </a:br>
            <a:r>
              <a:rPr lang="en-US" sz="2300" dirty="0"/>
              <a:t>[</a:t>
            </a:r>
            <a:r>
              <a:rPr lang="en-US" sz="2300" dirty="0">
                <a:hlinkClick r:id="rId2"/>
              </a:rPr>
              <a:t>cid:image002.png@01D50747.97271110</a:t>
            </a:r>
            <a:r>
              <a:rPr lang="en-US" sz="2300" dirty="0"/>
              <a:t>]</a:t>
            </a:r>
            <a:br>
              <a:rPr lang="en-US" sz="2300" dirty="0"/>
            </a:br>
            <a:r>
              <a:rPr lang="en-US" sz="2300" dirty="0">
                <a:hlinkClick r:id="rId3"/>
              </a:rPr>
              <a:t>https://www.health.belgium.be/fr/arrete-royal-du-11-mai-1992-concernant-les-</a:t>
            </a:r>
            <a:br>
              <a:rPr lang="en-US" sz="2300" dirty="0"/>
            </a:br>
            <a:r>
              <a:rPr lang="en-US" sz="2300" dirty="0" err="1"/>
              <a:t>materiaux</a:t>
            </a:r>
            <a:r>
              <a:rPr lang="en-US" sz="2300" dirty="0"/>
              <a:t>-et-</a:t>
            </a:r>
            <a:r>
              <a:rPr lang="en-US" sz="2300" dirty="0" err="1"/>
              <a:t>objets</a:t>
            </a:r>
            <a:r>
              <a:rPr lang="en-US" sz="2300" dirty="0"/>
              <a:t>-destines-</a:t>
            </a:r>
            <a:r>
              <a:rPr lang="en-US" sz="2300" dirty="0" err="1"/>
              <a:t>entrer</a:t>
            </a:r>
            <a:r>
              <a:rPr lang="en-US" sz="2300" dirty="0"/>
              <a:t>-</a:t>
            </a:r>
            <a:r>
              <a:rPr lang="en-US" sz="2300" dirty="0" err="1"/>
              <a:t>en</a:t>
            </a:r>
            <a:r>
              <a:rPr lang="en-US" sz="2300" dirty="0"/>
              <a:t>-contact-avec-les</a:t>
            </a:r>
            <a:br>
              <a:rPr lang="en-US" sz="2300" dirty="0"/>
            </a:br>
            <a:br>
              <a:rPr lang="en-US" sz="2300" dirty="0"/>
            </a:br>
            <a:r>
              <a:rPr lang="en-US" sz="2300" dirty="0"/>
              <a:t>Par </a:t>
            </a:r>
            <a:r>
              <a:rPr lang="en-US" sz="2300" dirty="0" err="1"/>
              <a:t>contre</a:t>
            </a:r>
            <a:r>
              <a:rPr lang="en-US" sz="2300" dirty="0"/>
              <a:t>, le document </a:t>
            </a:r>
            <a:r>
              <a:rPr lang="en-US" sz="2300" dirty="0" err="1"/>
              <a:t>d'accompagnement</a:t>
            </a:r>
            <a:r>
              <a:rPr lang="en-US" sz="2300" dirty="0"/>
              <a:t> de </a:t>
            </a:r>
            <a:r>
              <a:rPr lang="en-US" sz="2300" dirty="0" err="1"/>
              <a:t>l'objet</a:t>
            </a:r>
            <a:r>
              <a:rPr lang="en-US" sz="2300" dirty="0"/>
              <a:t> </a:t>
            </a:r>
            <a:r>
              <a:rPr lang="en-US" sz="2300" dirty="0" err="1"/>
              <a:t>ou</a:t>
            </a:r>
            <a:r>
              <a:rPr lang="en-US" sz="2300" dirty="0"/>
              <a:t> du </a:t>
            </a:r>
            <a:r>
              <a:rPr lang="en-US" sz="2300" dirty="0" err="1"/>
              <a:t>matériau</a:t>
            </a:r>
            <a:r>
              <a:rPr lang="en-US" sz="2300" dirty="0"/>
              <a:t> </a:t>
            </a:r>
            <a:r>
              <a:rPr lang="en-US" sz="2300" dirty="0" err="1"/>
              <a:t>en</a:t>
            </a:r>
            <a:r>
              <a:rPr lang="en-US" sz="2300" dirty="0"/>
              <a:t> contact sur </a:t>
            </a:r>
            <a:r>
              <a:rPr lang="en-US" sz="2300" dirty="0" err="1"/>
              <a:t>lequel</a:t>
            </a:r>
            <a:r>
              <a:rPr lang="en-US" sz="2300" dirty="0"/>
              <a:t> </a:t>
            </a:r>
            <a:r>
              <a:rPr lang="en-US" sz="2300" dirty="0" err="1"/>
              <a:t>figurent</a:t>
            </a:r>
            <a:r>
              <a:rPr lang="en-US" sz="2300" dirty="0"/>
              <a:t> les </a:t>
            </a:r>
            <a:r>
              <a:rPr lang="en-US" sz="2300" dirty="0" err="1"/>
              <a:t>données</a:t>
            </a:r>
            <a:r>
              <a:rPr lang="en-US" sz="2300" dirty="0"/>
              <a:t> de </a:t>
            </a:r>
            <a:r>
              <a:rPr lang="en-US" sz="2300" dirty="0" err="1"/>
              <a:t>traçabilité</a:t>
            </a:r>
            <a:r>
              <a:rPr lang="en-US" sz="2300" dirty="0"/>
              <a:t> (</a:t>
            </a:r>
            <a:r>
              <a:rPr lang="en-US" sz="2300" dirty="0" err="1"/>
              <a:t>numéro</a:t>
            </a:r>
            <a:r>
              <a:rPr lang="en-US" sz="2300" dirty="0"/>
              <a:t> de lot, ...),les </a:t>
            </a:r>
            <a:r>
              <a:rPr lang="en-US" sz="2300" dirty="0" err="1"/>
              <a:t>spécifications</a:t>
            </a:r>
            <a:r>
              <a:rPr lang="en-US" sz="2300" dirty="0"/>
              <a:t> techniques, ... </a:t>
            </a:r>
            <a:r>
              <a:rPr lang="en-US" sz="2300" dirty="0" err="1"/>
              <a:t>doit</a:t>
            </a:r>
            <a:r>
              <a:rPr lang="en-US" sz="2300" dirty="0"/>
              <a:t> </a:t>
            </a:r>
            <a:r>
              <a:rPr lang="en-US" sz="2300" dirty="0" err="1"/>
              <a:t>être</a:t>
            </a:r>
            <a:r>
              <a:rPr lang="en-US" sz="2300" dirty="0"/>
              <a:t> </a:t>
            </a:r>
            <a:r>
              <a:rPr lang="en-US" sz="2300" dirty="0" err="1"/>
              <a:t>fourni</a:t>
            </a:r>
            <a:r>
              <a:rPr lang="en-US" sz="2300" dirty="0"/>
              <a:t> </a:t>
            </a:r>
            <a:r>
              <a:rPr lang="en-US" sz="2300" dirty="0" err="1"/>
              <a:t>à</a:t>
            </a:r>
            <a:r>
              <a:rPr lang="en-US" sz="2300" dirty="0"/>
              <a:t> </a:t>
            </a:r>
            <a:r>
              <a:rPr lang="en-US" sz="2300" dirty="0" err="1"/>
              <a:t>chaque</a:t>
            </a:r>
            <a:r>
              <a:rPr lang="en-US" sz="2300" dirty="0"/>
              <a:t> livraison.</a:t>
            </a:r>
            <a:br>
              <a:rPr lang="en-US" sz="2300" dirty="0"/>
            </a:br>
            <a:br>
              <a:rPr lang="en-US" sz="2300" dirty="0"/>
            </a:br>
            <a:r>
              <a:rPr lang="en-US" sz="2300" dirty="0"/>
              <a:t>Bien </a:t>
            </a:r>
            <a:r>
              <a:rPr lang="en-US" sz="2300" dirty="0" err="1"/>
              <a:t>à</a:t>
            </a:r>
            <a:r>
              <a:rPr lang="en-US" sz="2300" dirty="0"/>
              <a:t> </a:t>
            </a:r>
            <a:r>
              <a:rPr lang="en-US" sz="2300" dirty="0" err="1"/>
              <a:t>vous</a:t>
            </a:r>
            <a:r>
              <a:rPr lang="en-US" sz="2300" dirty="0"/>
              <a:t>,</a:t>
            </a:r>
            <a:br>
              <a:rPr lang="en-US" sz="2300" dirty="0"/>
            </a:br>
            <a:r>
              <a:rPr lang="en-US" sz="2300" dirty="0" err="1"/>
              <a:t>Véronique</a:t>
            </a:r>
            <a:r>
              <a:rPr lang="en-US" sz="2300" dirty="0"/>
              <a:t> De </a:t>
            </a:r>
            <a:r>
              <a:rPr lang="en-US" sz="2300" dirty="0" err="1"/>
              <a:t>Bie</a:t>
            </a:r>
            <a:endParaRPr lang="en-US" dirty="0"/>
          </a:p>
        </p:txBody>
      </p:sp>
    </p:spTree>
    <p:extLst>
      <p:ext uri="{BB962C8B-B14F-4D97-AF65-F5344CB8AC3E}">
        <p14:creationId xmlns:p14="http://schemas.microsoft.com/office/powerpoint/2010/main" val="44728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E888-14C3-994E-8F66-F5A9E4506949}"/>
              </a:ext>
            </a:extLst>
          </p:cNvPr>
          <p:cNvSpPr>
            <a:spLocks noGrp="1"/>
          </p:cNvSpPr>
          <p:nvPr>
            <p:ph type="title"/>
          </p:nvPr>
        </p:nvSpPr>
        <p:spPr/>
        <p:txBody>
          <a:bodyPr/>
          <a:lstStyle/>
          <a:p>
            <a:r>
              <a:rPr lang="en-US" dirty="0"/>
              <a:t>Sacs Plastics </a:t>
            </a:r>
            <a:r>
              <a:rPr lang="en-US" dirty="0" err="1"/>
              <a:t>Bruxelles</a:t>
            </a:r>
            <a:r>
              <a:rPr lang="en-US" dirty="0"/>
              <a:t> - </a:t>
            </a:r>
          </a:p>
        </p:txBody>
      </p:sp>
      <p:pic>
        <p:nvPicPr>
          <p:cNvPr id="5" name="Content Placeholder 4" descr="A made bed&#10;&#10;Description automatically generated">
            <a:extLst>
              <a:ext uri="{FF2B5EF4-FFF2-40B4-BE49-F238E27FC236}">
                <a16:creationId xmlns:a16="http://schemas.microsoft.com/office/drawing/2014/main" id="{078D9AD2-A598-5D4E-A1C9-6FC3563DEC10}"/>
              </a:ext>
            </a:extLst>
          </p:cNvPr>
          <p:cNvPicPr>
            <a:picLocks noGrp="1" noChangeAspect="1"/>
          </p:cNvPicPr>
          <p:nvPr>
            <p:ph sz="half" idx="1"/>
          </p:nvPr>
        </p:nvPicPr>
        <p:blipFill>
          <a:blip r:embed="rId2"/>
          <a:stretch>
            <a:fillRect/>
          </a:stretch>
        </p:blipFill>
        <p:spPr>
          <a:xfrm>
            <a:off x="6647630" y="0"/>
            <a:ext cx="4128562" cy="6858000"/>
          </a:xfrm>
        </p:spPr>
      </p:pic>
      <p:sp>
        <p:nvSpPr>
          <p:cNvPr id="6" name="Content Placeholder 5">
            <a:extLst>
              <a:ext uri="{FF2B5EF4-FFF2-40B4-BE49-F238E27FC236}">
                <a16:creationId xmlns:a16="http://schemas.microsoft.com/office/drawing/2014/main" id="{1A495506-81F3-8645-899D-78BF6A0A312E}"/>
              </a:ext>
            </a:extLst>
          </p:cNvPr>
          <p:cNvSpPr>
            <a:spLocks noGrp="1"/>
          </p:cNvSpPr>
          <p:nvPr>
            <p:ph sz="half" idx="2"/>
          </p:nvPr>
        </p:nvSpPr>
        <p:spPr>
          <a:xfrm>
            <a:off x="460096" y="1533627"/>
            <a:ext cx="5535589" cy="4714773"/>
          </a:xfrm>
        </p:spPr>
        <p:txBody>
          <a:bodyPr>
            <a:normAutofit lnSpcReduction="10000"/>
          </a:bodyPr>
          <a:lstStyle/>
          <a:p>
            <a:pPr marL="0" indent="0">
              <a:buNone/>
            </a:pPr>
            <a:r>
              <a:rPr lang="en-US" dirty="0"/>
              <a:t>Un </a:t>
            </a:r>
            <a:r>
              <a:rPr lang="en-US" dirty="0" err="1"/>
              <a:t>problème</a:t>
            </a:r>
            <a:r>
              <a:rPr lang="en-US" dirty="0"/>
              <a:t> </a:t>
            </a:r>
            <a:r>
              <a:rPr lang="en-US" dirty="0" err="1"/>
              <a:t>observé</a:t>
            </a:r>
            <a:r>
              <a:rPr lang="en-US" dirty="0"/>
              <a:t> </a:t>
            </a:r>
            <a:r>
              <a:rPr lang="en-US" dirty="0" err="1"/>
              <a:t>récemment</a:t>
            </a:r>
            <a:r>
              <a:rPr lang="en-US" dirty="0"/>
              <a:t> sur la </a:t>
            </a:r>
            <a:r>
              <a:rPr lang="en-US" dirty="0" err="1"/>
              <a:t>région</a:t>
            </a:r>
            <a:r>
              <a:rPr lang="en-US" dirty="0"/>
              <a:t> </a:t>
            </a:r>
            <a:r>
              <a:rPr lang="en-US" dirty="0" err="1"/>
              <a:t>Bruxelloise</a:t>
            </a:r>
            <a:r>
              <a:rPr lang="en-US" dirty="0"/>
              <a:t>.</a:t>
            </a:r>
          </a:p>
          <a:p>
            <a:pPr marL="0" indent="0">
              <a:buNone/>
            </a:pPr>
            <a:r>
              <a:rPr lang="en-US" dirty="0"/>
              <a:t>Un de </a:t>
            </a:r>
            <a:r>
              <a:rPr lang="en-US" dirty="0" err="1"/>
              <a:t>nos</a:t>
            </a:r>
            <a:r>
              <a:rPr lang="en-US" dirty="0"/>
              <a:t> clients </a:t>
            </a:r>
            <a:r>
              <a:rPr lang="en-US" dirty="0" err="1"/>
              <a:t>régulier</a:t>
            </a:r>
            <a:r>
              <a:rPr lang="en-US" dirty="0"/>
              <a:t> nous </a:t>
            </a:r>
            <a:r>
              <a:rPr lang="en-US" dirty="0" err="1"/>
              <a:t>à</a:t>
            </a:r>
            <a:r>
              <a:rPr lang="en-US" dirty="0"/>
              <a:t> </a:t>
            </a:r>
            <a:r>
              <a:rPr lang="en-US" dirty="0" err="1"/>
              <a:t>signalé</a:t>
            </a:r>
            <a:r>
              <a:rPr lang="en-US" dirty="0"/>
              <a:t> </a:t>
            </a:r>
            <a:r>
              <a:rPr lang="en-US" dirty="0" err="1"/>
              <a:t>avoir</a:t>
            </a:r>
            <a:r>
              <a:rPr lang="en-US" dirty="0"/>
              <a:t> </a:t>
            </a:r>
            <a:r>
              <a:rPr lang="en-US" dirty="0" err="1"/>
              <a:t>acheté</a:t>
            </a:r>
            <a:r>
              <a:rPr lang="en-US" dirty="0"/>
              <a:t> des sacs </a:t>
            </a:r>
            <a:r>
              <a:rPr lang="en-US" dirty="0" err="1"/>
              <a:t>plastiques</a:t>
            </a:r>
            <a:r>
              <a:rPr lang="en-US" dirty="0"/>
              <a:t> </a:t>
            </a:r>
            <a:r>
              <a:rPr lang="en-US" dirty="0" err="1"/>
              <a:t>à</a:t>
            </a:r>
            <a:r>
              <a:rPr lang="en-US" dirty="0"/>
              <a:t> un prix </a:t>
            </a:r>
            <a:r>
              <a:rPr lang="en-US" dirty="0" err="1"/>
              <a:t>nettement</a:t>
            </a:r>
            <a:r>
              <a:rPr lang="en-US" dirty="0"/>
              <a:t> plus </a:t>
            </a:r>
            <a:r>
              <a:rPr lang="en-US" dirty="0" err="1"/>
              <a:t>avantageux</a:t>
            </a:r>
            <a:r>
              <a:rPr lang="en-US" dirty="0"/>
              <a:t> que </a:t>
            </a:r>
            <a:r>
              <a:rPr lang="en-US" dirty="0" err="1"/>
              <a:t>ceux</a:t>
            </a:r>
            <a:r>
              <a:rPr lang="en-US" dirty="0"/>
              <a:t> que </a:t>
            </a:r>
            <a:r>
              <a:rPr lang="en-US" dirty="0" err="1"/>
              <a:t>l’on</a:t>
            </a:r>
            <a:r>
              <a:rPr lang="en-US" dirty="0"/>
              <a:t> </a:t>
            </a:r>
            <a:r>
              <a:rPr lang="en-US" dirty="0" err="1"/>
              <a:t>pratique</a:t>
            </a:r>
            <a:r>
              <a:rPr lang="en-US" dirty="0"/>
              <a:t>.</a:t>
            </a:r>
          </a:p>
          <a:p>
            <a:pPr marL="0" indent="0">
              <a:buNone/>
            </a:pPr>
            <a:r>
              <a:rPr lang="en-US" dirty="0"/>
              <a:t>Nous </a:t>
            </a:r>
            <a:r>
              <a:rPr lang="en-US" dirty="0" err="1"/>
              <a:t>lui</a:t>
            </a:r>
            <a:r>
              <a:rPr lang="en-US" dirty="0"/>
              <a:t> </a:t>
            </a:r>
            <a:r>
              <a:rPr lang="en-US" dirty="0" err="1"/>
              <a:t>avons</a:t>
            </a:r>
            <a:r>
              <a:rPr lang="en-US" dirty="0"/>
              <a:t> </a:t>
            </a:r>
            <a:r>
              <a:rPr lang="en-US" dirty="0" err="1"/>
              <a:t>donc</a:t>
            </a:r>
            <a:r>
              <a:rPr lang="en-US" dirty="0"/>
              <a:t> </a:t>
            </a:r>
            <a:r>
              <a:rPr lang="en-US" dirty="0" err="1"/>
              <a:t>demandé</a:t>
            </a:r>
            <a:r>
              <a:rPr lang="en-US" dirty="0"/>
              <a:t> un </a:t>
            </a:r>
            <a:r>
              <a:rPr lang="en-US" dirty="0" err="1"/>
              <a:t>échantillon</a:t>
            </a:r>
            <a:r>
              <a:rPr lang="en-US" dirty="0"/>
              <a:t> </a:t>
            </a:r>
            <a:r>
              <a:rPr lang="en-US" dirty="0" err="1"/>
              <a:t>afin</a:t>
            </a:r>
            <a:r>
              <a:rPr lang="en-US" dirty="0"/>
              <a:t> de </a:t>
            </a:r>
            <a:r>
              <a:rPr lang="en-US" dirty="0" err="1"/>
              <a:t>comprendre</a:t>
            </a:r>
            <a:r>
              <a:rPr lang="en-US" dirty="0"/>
              <a:t> les raisons de </a:t>
            </a:r>
            <a:r>
              <a:rPr lang="en-US" dirty="0" err="1"/>
              <a:t>cette</a:t>
            </a:r>
            <a:r>
              <a:rPr lang="en-US" dirty="0"/>
              <a:t> </a:t>
            </a:r>
            <a:r>
              <a:rPr lang="en-US" dirty="0" err="1"/>
              <a:t>différence</a:t>
            </a:r>
            <a:r>
              <a:rPr lang="en-US" dirty="0"/>
              <a:t>.</a:t>
            </a:r>
          </a:p>
          <a:p>
            <a:pPr marL="0" indent="0">
              <a:buNone/>
            </a:pPr>
            <a:r>
              <a:rPr lang="en-US" dirty="0"/>
              <a:t>Après </a:t>
            </a:r>
            <a:r>
              <a:rPr lang="en-US" dirty="0" err="1"/>
              <a:t>analyse</a:t>
            </a:r>
            <a:r>
              <a:rPr lang="en-US" dirty="0"/>
              <a:t> de </a:t>
            </a:r>
            <a:r>
              <a:rPr lang="en-US" dirty="0" err="1"/>
              <a:t>celui</a:t>
            </a:r>
            <a:r>
              <a:rPr lang="en-US" dirty="0"/>
              <a:t>-ci nous </a:t>
            </a:r>
            <a:r>
              <a:rPr lang="en-US" dirty="0" err="1"/>
              <a:t>avons</a:t>
            </a:r>
            <a:r>
              <a:rPr lang="en-US" dirty="0"/>
              <a:t> </a:t>
            </a:r>
            <a:r>
              <a:rPr lang="en-US" dirty="0" err="1"/>
              <a:t>constaté</a:t>
            </a:r>
            <a:r>
              <a:rPr lang="en-US" dirty="0"/>
              <a:t> que </a:t>
            </a:r>
            <a:r>
              <a:rPr lang="en-US" dirty="0" err="1"/>
              <a:t>l’épaisseur</a:t>
            </a:r>
            <a:r>
              <a:rPr lang="en-US" dirty="0"/>
              <a:t> </a:t>
            </a:r>
            <a:r>
              <a:rPr lang="en-US" dirty="0" err="1"/>
              <a:t>annoncée</a:t>
            </a:r>
            <a:r>
              <a:rPr lang="en-US" dirty="0"/>
              <a:t> </a:t>
            </a:r>
            <a:r>
              <a:rPr lang="en-US" dirty="0" err="1"/>
              <a:t>n’est</a:t>
            </a:r>
            <a:r>
              <a:rPr lang="en-US" dirty="0"/>
              <a:t> </a:t>
            </a:r>
            <a:r>
              <a:rPr lang="en-US" dirty="0" err="1"/>
              <a:t>absolument</a:t>
            </a:r>
            <a:r>
              <a:rPr lang="en-US" dirty="0"/>
              <a:t> pas </a:t>
            </a:r>
            <a:r>
              <a:rPr lang="en-US" dirty="0" err="1"/>
              <a:t>respectée</a:t>
            </a:r>
            <a:r>
              <a:rPr lang="en-US" dirty="0"/>
              <a:t>.</a:t>
            </a:r>
          </a:p>
          <a:p>
            <a:pPr marL="0" indent="0">
              <a:buNone/>
            </a:pPr>
            <a:r>
              <a:rPr lang="en-US" dirty="0"/>
              <a:t>Le client de bonne </a:t>
            </a:r>
            <a:r>
              <a:rPr lang="en-US" dirty="0" err="1"/>
              <a:t>fois</a:t>
            </a:r>
            <a:r>
              <a:rPr lang="en-US" dirty="0"/>
              <a:t> nous a </a:t>
            </a:r>
            <a:r>
              <a:rPr lang="en-US" dirty="0" err="1"/>
              <a:t>signalé</a:t>
            </a:r>
            <a:r>
              <a:rPr lang="en-US" dirty="0"/>
              <a:t> </a:t>
            </a:r>
            <a:r>
              <a:rPr lang="en-US" dirty="0" err="1"/>
              <a:t>avoir</a:t>
            </a:r>
            <a:r>
              <a:rPr lang="en-US" dirty="0"/>
              <a:t> </a:t>
            </a:r>
            <a:r>
              <a:rPr lang="en-US" dirty="0" err="1"/>
              <a:t>reçu</a:t>
            </a:r>
            <a:r>
              <a:rPr lang="en-US" dirty="0"/>
              <a:t> </a:t>
            </a:r>
            <a:r>
              <a:rPr lang="en-US" dirty="0" err="1"/>
              <a:t>une</a:t>
            </a:r>
            <a:r>
              <a:rPr lang="en-US" dirty="0"/>
              <a:t> facture </a:t>
            </a:r>
            <a:r>
              <a:rPr lang="en-US" dirty="0" err="1"/>
              <a:t>conforme</a:t>
            </a:r>
            <a:r>
              <a:rPr lang="en-US" dirty="0"/>
              <a:t> avec stipulation de </a:t>
            </a:r>
            <a:r>
              <a:rPr lang="en-US" dirty="0" err="1"/>
              <a:t>l’épaisseur</a:t>
            </a:r>
            <a:r>
              <a:rPr lang="en-US" dirty="0"/>
              <a:t> du sac </a:t>
            </a:r>
            <a:r>
              <a:rPr lang="en-US" dirty="0" err="1"/>
              <a:t>à</a:t>
            </a:r>
            <a:r>
              <a:rPr lang="en-US" dirty="0"/>
              <a:t> 50 microns.</a:t>
            </a:r>
          </a:p>
          <a:p>
            <a:pPr marL="0" indent="0">
              <a:buNone/>
            </a:pPr>
            <a:r>
              <a:rPr lang="en-US" dirty="0"/>
              <a:t>Information qui </a:t>
            </a:r>
            <a:r>
              <a:rPr lang="en-US" dirty="0" err="1"/>
              <a:t>est</a:t>
            </a:r>
            <a:r>
              <a:rPr lang="en-US" dirty="0"/>
              <a:t> par </a:t>
            </a:r>
            <a:r>
              <a:rPr lang="en-US" dirty="0" err="1"/>
              <a:t>ailleurs</a:t>
            </a:r>
            <a:r>
              <a:rPr lang="en-US" dirty="0"/>
              <a:t> </a:t>
            </a:r>
            <a:r>
              <a:rPr lang="en-US" dirty="0" err="1"/>
              <a:t>également</a:t>
            </a:r>
            <a:r>
              <a:rPr lang="en-US" dirty="0"/>
              <a:t> </a:t>
            </a:r>
            <a:r>
              <a:rPr lang="en-US" dirty="0" err="1"/>
              <a:t>mentionnée</a:t>
            </a:r>
            <a:r>
              <a:rPr lang="en-US" dirty="0"/>
              <a:t> sur le sac </a:t>
            </a:r>
            <a:r>
              <a:rPr lang="en-US" dirty="0" err="1"/>
              <a:t>comme</a:t>
            </a:r>
            <a:r>
              <a:rPr lang="en-US" dirty="0"/>
              <a:t> </a:t>
            </a:r>
            <a:r>
              <a:rPr lang="en-US" dirty="0" err="1"/>
              <a:t>vous</a:t>
            </a:r>
            <a:r>
              <a:rPr lang="en-US" dirty="0"/>
              <a:t> </a:t>
            </a:r>
            <a:r>
              <a:rPr lang="en-US" dirty="0" err="1"/>
              <a:t>pouvez</a:t>
            </a:r>
            <a:r>
              <a:rPr lang="en-US" dirty="0"/>
              <a:t> le </a:t>
            </a:r>
            <a:r>
              <a:rPr lang="en-US" dirty="0" err="1"/>
              <a:t>constater</a:t>
            </a:r>
            <a:r>
              <a:rPr lang="en-US" dirty="0"/>
              <a:t>.</a:t>
            </a:r>
          </a:p>
          <a:p>
            <a:endParaRPr lang="en-US" dirty="0"/>
          </a:p>
        </p:txBody>
      </p:sp>
    </p:spTree>
    <p:extLst>
      <p:ext uri="{BB962C8B-B14F-4D97-AF65-F5344CB8AC3E}">
        <p14:creationId xmlns:p14="http://schemas.microsoft.com/office/powerpoint/2010/main" val="252059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106E-E042-2E4E-953F-A3730596FBEE}"/>
              </a:ext>
            </a:extLst>
          </p:cNvPr>
          <p:cNvSpPr>
            <a:spLocks noGrp="1"/>
          </p:cNvSpPr>
          <p:nvPr>
            <p:ph type="title"/>
          </p:nvPr>
        </p:nvSpPr>
        <p:spPr/>
        <p:txBody>
          <a:bodyPr/>
          <a:lstStyle/>
          <a:p>
            <a:r>
              <a:rPr lang="en-US" dirty="0"/>
              <a:t>Sacs Plastics </a:t>
            </a:r>
            <a:r>
              <a:rPr lang="en-US" dirty="0" err="1"/>
              <a:t>en</a:t>
            </a:r>
            <a:r>
              <a:rPr lang="en-US" dirty="0"/>
              <a:t> </a:t>
            </a:r>
            <a:r>
              <a:rPr lang="en-US" dirty="0" err="1"/>
              <a:t>Wallonie</a:t>
            </a:r>
            <a:endParaRPr lang="en-US" dirty="0"/>
          </a:p>
        </p:txBody>
      </p:sp>
      <p:pic>
        <p:nvPicPr>
          <p:cNvPr id="6" name="Content Placeholder 5">
            <a:extLst>
              <a:ext uri="{FF2B5EF4-FFF2-40B4-BE49-F238E27FC236}">
                <a16:creationId xmlns:a16="http://schemas.microsoft.com/office/drawing/2014/main" id="{1B41D1B5-EF8D-E146-A317-45916B5CDDCA}"/>
              </a:ext>
            </a:extLst>
          </p:cNvPr>
          <p:cNvPicPr>
            <a:picLocks noGrp="1" noChangeAspect="1"/>
          </p:cNvPicPr>
          <p:nvPr>
            <p:ph sz="half" idx="2"/>
          </p:nvPr>
        </p:nvPicPr>
        <p:blipFill>
          <a:blip r:embed="rId2"/>
          <a:stretch>
            <a:fillRect/>
          </a:stretch>
        </p:blipFill>
        <p:spPr>
          <a:xfrm>
            <a:off x="6866965" y="92181"/>
            <a:ext cx="3419736" cy="4574763"/>
          </a:xfrm>
        </p:spPr>
      </p:pic>
      <p:sp>
        <p:nvSpPr>
          <p:cNvPr id="9" name="TextBox 8">
            <a:extLst>
              <a:ext uri="{FF2B5EF4-FFF2-40B4-BE49-F238E27FC236}">
                <a16:creationId xmlns:a16="http://schemas.microsoft.com/office/drawing/2014/main" id="{5A797B6B-D061-284D-BAB0-DB9159A13322}"/>
              </a:ext>
            </a:extLst>
          </p:cNvPr>
          <p:cNvSpPr txBox="1"/>
          <p:nvPr/>
        </p:nvSpPr>
        <p:spPr>
          <a:xfrm>
            <a:off x="2425254" y="4747626"/>
            <a:ext cx="7861447" cy="1823576"/>
          </a:xfrm>
          <a:prstGeom prst="rect">
            <a:avLst/>
          </a:prstGeom>
          <a:noFill/>
          <a:ln w="28575">
            <a:solidFill>
              <a:schemeClr val="tx1"/>
            </a:solidFill>
          </a:ln>
        </p:spPr>
        <p:txBody>
          <a:bodyPr wrap="none" rtlCol="0">
            <a:spAutoFit/>
          </a:bodyPr>
          <a:lstStyle/>
          <a:p>
            <a:r>
              <a:rPr lang="fr-FR" sz="1050" dirty="0"/>
              <a:t> Membre FedPack:</a:t>
            </a:r>
          </a:p>
          <a:p>
            <a:endParaRPr lang="fr-FR" sz="1050" dirty="0"/>
          </a:p>
          <a:p>
            <a:r>
              <a:rPr lang="fr-FR" sz="1050" dirty="0"/>
              <a:t>Je ne connais pas ce guide et personne ne m’a consulté .</a:t>
            </a:r>
          </a:p>
          <a:p>
            <a:r>
              <a:rPr lang="fr-FR" sz="1050" dirty="0"/>
              <a:t> </a:t>
            </a:r>
          </a:p>
          <a:p>
            <a:r>
              <a:rPr lang="fr-FR" sz="1050" dirty="0"/>
              <a:t>Un numéro de certification ou d’agrégation par fabriquant ou revendeur ?? C’est une idée qui a été évoquée il y a plus d’un an</a:t>
            </a:r>
          </a:p>
          <a:p>
            <a:r>
              <a:rPr lang="fr-FR" sz="1050" dirty="0"/>
              <a:t>dans une réunion à I ’institut belge de l’emballage avec M. </a:t>
            </a:r>
            <a:r>
              <a:rPr lang="fr-FR" sz="1050" dirty="0" err="1"/>
              <a:t>Vincke</a:t>
            </a:r>
            <a:r>
              <a:rPr lang="fr-FR" sz="1050" dirty="0"/>
              <a:t> et une représentante du SPW . Depuis plus de nouvelles car</a:t>
            </a:r>
          </a:p>
          <a:p>
            <a:r>
              <a:rPr lang="fr-FR" sz="1050" dirty="0"/>
              <a:t>la région n’avait pas de budget pour lancer ce programme de certification …. ?</a:t>
            </a:r>
          </a:p>
          <a:p>
            <a:r>
              <a:rPr lang="fr-FR" sz="1050" dirty="0"/>
              <a:t> </a:t>
            </a:r>
          </a:p>
          <a:p>
            <a:r>
              <a:rPr lang="fr-FR" sz="1050" dirty="0"/>
              <a:t>Chaque commerçant ou distributeur doit posséder un service de réparation et de nettoyage des sacs réutilisables ??     </a:t>
            </a:r>
          </a:p>
          <a:p>
            <a:r>
              <a:rPr lang="fr-FR" sz="1050" dirty="0"/>
              <a:t>De toutes façons , toutes les tentatives de communication avec Di Antonio ou son cabinet ne servent à rien </a:t>
            </a:r>
            <a:r>
              <a:rPr lang="fr-FR" dirty="0"/>
              <a:t>.</a:t>
            </a:r>
          </a:p>
        </p:txBody>
      </p:sp>
      <p:sp>
        <p:nvSpPr>
          <p:cNvPr id="11" name="Rectangle 10">
            <a:extLst>
              <a:ext uri="{FF2B5EF4-FFF2-40B4-BE49-F238E27FC236}">
                <a16:creationId xmlns:a16="http://schemas.microsoft.com/office/drawing/2014/main" id="{16B3A0FD-D6F0-E447-9A63-EB5DD9EE3164}"/>
              </a:ext>
            </a:extLst>
          </p:cNvPr>
          <p:cNvSpPr/>
          <p:nvPr/>
        </p:nvSpPr>
        <p:spPr>
          <a:xfrm>
            <a:off x="524449" y="1525430"/>
            <a:ext cx="5289176" cy="2893100"/>
          </a:xfrm>
          <a:prstGeom prst="rect">
            <a:avLst/>
          </a:prstGeom>
          <a:ln w="19050">
            <a:solidFill>
              <a:schemeClr val="tx1"/>
            </a:solidFill>
          </a:ln>
        </p:spPr>
        <p:txBody>
          <a:bodyPr wrap="square">
            <a:spAutoFit/>
          </a:bodyPr>
          <a:lstStyle/>
          <a:p>
            <a:r>
              <a:rPr lang="en-US" sz="1200" dirty="0">
                <a:solidFill>
                  <a:srgbClr val="000000"/>
                </a:solidFill>
                <a:latin typeface="Arial" panose="020B0604020202020204" pitchFamily="34" charset="0"/>
              </a:rPr>
              <a:t>Thales – Maître </a:t>
            </a:r>
            <a:r>
              <a:rPr lang="en-US" sz="1200" dirty="0" err="1">
                <a:solidFill>
                  <a:srgbClr val="000000"/>
                </a:solidFill>
                <a:latin typeface="Arial" panose="020B0604020202020204" pitchFamily="34" charset="0"/>
              </a:rPr>
              <a:t>Sorreaux</a:t>
            </a:r>
            <a:endParaRPr lang="en-US" sz="1200" dirty="0">
              <a:solidFill>
                <a:srgbClr val="000000"/>
              </a:solidFill>
              <a:latin typeface="Arial" panose="020B0604020202020204" pitchFamily="34" charset="0"/>
            </a:endParaRPr>
          </a:p>
          <a:p>
            <a:endParaRPr lang="en-US" sz="1200" dirty="0">
              <a:solidFill>
                <a:srgbClr val="000000"/>
              </a:solidFill>
              <a:latin typeface="Arial" panose="020B0604020202020204" pitchFamily="34" charset="0"/>
            </a:endParaRPr>
          </a:p>
          <a:p>
            <a:r>
              <a:rPr lang="en-US" sz="1200" dirty="0">
                <a:solidFill>
                  <a:srgbClr val="000000"/>
                </a:solidFill>
                <a:latin typeface="Arial" panose="020B0604020202020204" pitchFamily="34" charset="0"/>
              </a:rPr>
              <a:t>Dans </a:t>
            </a:r>
            <a:r>
              <a:rPr lang="en-US" sz="1200" dirty="0" err="1">
                <a:solidFill>
                  <a:srgbClr val="000000"/>
                </a:solidFill>
                <a:latin typeface="Arial" panose="020B0604020202020204" pitchFamily="34" charset="0"/>
              </a:rPr>
              <a:t>l’immédiat</a:t>
            </a:r>
            <a:r>
              <a:rPr lang="en-US" sz="1200" dirty="0">
                <a:solidFill>
                  <a:srgbClr val="000000"/>
                </a:solidFill>
                <a:latin typeface="Arial" panose="020B0604020202020204" pitchFamily="34" charset="0"/>
              </a:rPr>
              <a:t>, nous </a:t>
            </a:r>
            <a:r>
              <a:rPr lang="en-US" sz="1200" dirty="0" err="1">
                <a:solidFill>
                  <a:srgbClr val="000000"/>
                </a:solidFill>
                <a:latin typeface="Arial" panose="020B0604020202020204" pitchFamily="34" charset="0"/>
              </a:rPr>
              <a:t>vous</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proposons</a:t>
            </a:r>
            <a:r>
              <a:rPr lang="en-US" sz="1200" dirty="0">
                <a:solidFill>
                  <a:srgbClr val="000000"/>
                </a:solidFill>
                <a:latin typeface="Arial" panose="020B0604020202020204" pitchFamily="34" charset="0"/>
              </a:rPr>
              <a:t> de </a:t>
            </a:r>
            <a:r>
              <a:rPr lang="en-US" sz="1200" dirty="0" err="1">
                <a:solidFill>
                  <a:srgbClr val="000000"/>
                </a:solidFill>
                <a:latin typeface="Arial" panose="020B0604020202020204" pitchFamily="34" charset="0"/>
              </a:rPr>
              <a:t>vous</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fournir</a:t>
            </a:r>
            <a:r>
              <a:rPr lang="en-US" sz="1200" dirty="0">
                <a:solidFill>
                  <a:srgbClr val="000000"/>
                </a:solidFill>
                <a:latin typeface="Arial" panose="020B0604020202020204" pitchFamily="34" charset="0"/>
              </a:rPr>
              <a:t> un support </a:t>
            </a:r>
            <a:r>
              <a:rPr lang="en-US" sz="1200" dirty="0" err="1">
                <a:solidFill>
                  <a:srgbClr val="000000"/>
                </a:solidFill>
                <a:latin typeface="Arial" panose="020B0604020202020204" pitchFamily="34" charset="0"/>
              </a:rPr>
              <a:t>juridique</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visant</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à</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contrecarrer</a:t>
            </a:r>
            <a:r>
              <a:rPr lang="en-US" sz="1200" dirty="0">
                <a:solidFill>
                  <a:srgbClr val="000000"/>
                </a:solidFill>
                <a:latin typeface="Arial" panose="020B0604020202020204" pitchFamily="34" charset="0"/>
              </a:rPr>
              <a:t> les </a:t>
            </a:r>
            <a:r>
              <a:rPr lang="en-US" sz="1200" dirty="0" err="1">
                <a:solidFill>
                  <a:srgbClr val="000000"/>
                </a:solidFill>
                <a:latin typeface="Arial" panose="020B0604020202020204" pitchFamily="34" charset="0"/>
              </a:rPr>
              <a:t>effets</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négatifs</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liés</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à</a:t>
            </a:r>
            <a:r>
              <a:rPr lang="en-US" sz="1200" dirty="0">
                <a:solidFill>
                  <a:srgbClr val="000000"/>
                </a:solidFill>
                <a:latin typeface="Arial" panose="020B0604020202020204" pitchFamily="34" charset="0"/>
              </a:rPr>
              <a:t> la brochure du </a:t>
            </a:r>
            <a:r>
              <a:rPr lang="en-US" sz="1200" dirty="0" err="1">
                <a:solidFill>
                  <a:srgbClr val="000000"/>
                </a:solidFill>
                <a:latin typeface="Arial" panose="020B0604020202020204" pitchFamily="34" charset="0"/>
              </a:rPr>
              <a:t>Ministre</a:t>
            </a:r>
            <a:r>
              <a:rPr lang="en-US" sz="1200" dirty="0">
                <a:solidFill>
                  <a:srgbClr val="000000"/>
                </a:solidFill>
                <a:latin typeface="Arial" panose="020B0604020202020204" pitchFamily="34" charset="0"/>
              </a:rPr>
              <a:t> Di Antonio. A </a:t>
            </a:r>
            <a:r>
              <a:rPr lang="en-US" sz="1200" dirty="0" err="1">
                <a:solidFill>
                  <a:srgbClr val="000000"/>
                </a:solidFill>
                <a:latin typeface="Arial" panose="020B0604020202020204" pitchFamily="34" charset="0"/>
              </a:rPr>
              <a:t>ce</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stade</a:t>
            </a:r>
            <a:r>
              <a:rPr lang="en-US" sz="1200" dirty="0">
                <a:solidFill>
                  <a:srgbClr val="000000"/>
                </a:solidFill>
                <a:latin typeface="Arial" panose="020B0604020202020204" pitchFamily="34" charset="0"/>
              </a:rPr>
              <a:t>, nous </a:t>
            </a:r>
            <a:r>
              <a:rPr lang="en-US" sz="1200" dirty="0" err="1">
                <a:solidFill>
                  <a:srgbClr val="000000"/>
                </a:solidFill>
                <a:latin typeface="Arial" panose="020B0604020202020204" pitchFamily="34" charset="0"/>
              </a:rPr>
              <a:t>proposons</a:t>
            </a:r>
            <a:r>
              <a:rPr lang="en-US" sz="1200" dirty="0">
                <a:solidFill>
                  <a:srgbClr val="000000"/>
                </a:solidFill>
                <a:latin typeface="Arial" panose="020B0604020202020204" pitchFamily="34" charset="0"/>
              </a:rPr>
              <a:t> de </a:t>
            </a:r>
            <a:r>
              <a:rPr lang="en-US" sz="1200" dirty="0" err="1">
                <a:solidFill>
                  <a:srgbClr val="000000"/>
                </a:solidFill>
                <a:latin typeface="Arial" panose="020B0604020202020204" pitchFamily="34" charset="0"/>
              </a:rPr>
              <a:t>vous</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transmettre</a:t>
            </a:r>
            <a:r>
              <a:rPr lang="en-US" sz="1200" dirty="0">
                <a:solidFill>
                  <a:srgbClr val="000000"/>
                </a:solidFill>
                <a:latin typeface="Arial" panose="020B0604020202020204" pitchFamily="34" charset="0"/>
              </a:rPr>
              <a:t> : </a:t>
            </a:r>
            <a:endParaRPr lang="en-US" sz="1600" dirty="0">
              <a:solidFill>
                <a:srgbClr val="000000"/>
              </a:solidFill>
              <a:latin typeface="Calibri" panose="020F0502020204030204" pitchFamily="34" charset="0"/>
            </a:endParaRPr>
          </a:p>
          <a:p>
            <a:r>
              <a:rPr lang="en-US" sz="1200" dirty="0">
                <a:solidFill>
                  <a:srgbClr val="000000"/>
                </a:solidFill>
                <a:latin typeface="Arial" panose="020B0604020202020204" pitchFamily="34" charset="0"/>
              </a:rPr>
              <a:t> </a:t>
            </a:r>
            <a:endParaRPr lang="en-US" sz="1600" dirty="0">
              <a:solidFill>
                <a:srgbClr val="000000"/>
              </a:solidFill>
              <a:latin typeface="Calibri" panose="020F0502020204030204" pitchFamily="34" charset="0"/>
            </a:endParaRPr>
          </a:p>
          <a:p>
            <a:pPr>
              <a:buFont typeface="Arial" panose="020B0604020202020204" pitchFamily="34" charset="0"/>
              <a:buChar char="•"/>
            </a:pPr>
            <a:r>
              <a:rPr lang="en-US" sz="1200" dirty="0">
                <a:solidFill>
                  <a:srgbClr val="000000"/>
                </a:solidFill>
                <a:latin typeface="Arial" panose="020B0604020202020204" pitchFamily="34" charset="0"/>
              </a:rPr>
              <a:t>Un </a:t>
            </a:r>
            <a:r>
              <a:rPr lang="en-US" sz="1200" dirty="0" err="1">
                <a:solidFill>
                  <a:srgbClr val="000000"/>
                </a:solidFill>
                <a:latin typeface="Arial" panose="020B0604020202020204" pitchFamily="34" charset="0"/>
              </a:rPr>
              <a:t>bref</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avis</a:t>
            </a:r>
            <a:r>
              <a:rPr lang="en-US" sz="1200" dirty="0">
                <a:solidFill>
                  <a:srgbClr val="000000"/>
                </a:solidFill>
                <a:latin typeface="Arial" panose="020B0604020202020204" pitchFamily="34" charset="0"/>
              </a:rPr>
              <a:t> sur les divers </a:t>
            </a:r>
            <a:r>
              <a:rPr lang="en-US" sz="1200" dirty="0" err="1">
                <a:solidFill>
                  <a:srgbClr val="000000"/>
                </a:solidFill>
                <a:latin typeface="Arial" panose="020B0604020202020204" pitchFamily="34" charset="0"/>
              </a:rPr>
              <a:t>problèmes</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juridiques</a:t>
            </a:r>
            <a:r>
              <a:rPr lang="en-US" sz="1200" dirty="0">
                <a:solidFill>
                  <a:srgbClr val="000000"/>
                </a:solidFill>
                <a:latin typeface="Arial" panose="020B0604020202020204" pitchFamily="34" charset="0"/>
              </a:rPr>
              <a:t> que pose la brochure et les options </a:t>
            </a:r>
            <a:r>
              <a:rPr lang="en-US" sz="1200" dirty="0" err="1">
                <a:solidFill>
                  <a:srgbClr val="000000"/>
                </a:solidFill>
                <a:latin typeface="Arial" panose="020B0604020202020204" pitchFamily="34" charset="0"/>
              </a:rPr>
              <a:t>juridiques</a:t>
            </a:r>
            <a:r>
              <a:rPr lang="en-US" sz="1200" dirty="0">
                <a:solidFill>
                  <a:srgbClr val="000000"/>
                </a:solidFill>
                <a:latin typeface="Arial" panose="020B0604020202020204" pitchFamily="34" charset="0"/>
              </a:rPr>
              <a:t> ;</a:t>
            </a:r>
            <a:endParaRPr lang="en-US" sz="1600" dirty="0">
              <a:solidFill>
                <a:srgbClr val="000000"/>
              </a:solidFill>
              <a:latin typeface="Calibri" panose="020F0502020204030204" pitchFamily="34" charset="0"/>
            </a:endParaRPr>
          </a:p>
          <a:p>
            <a:pPr>
              <a:buFont typeface="Arial" panose="020B0604020202020204" pitchFamily="34" charset="0"/>
              <a:buChar char="•"/>
            </a:pPr>
            <a:r>
              <a:rPr lang="en-US" sz="1200" dirty="0">
                <a:solidFill>
                  <a:srgbClr val="000000"/>
                </a:solidFill>
                <a:latin typeface="Arial" panose="020B0604020202020204" pitchFamily="34" charset="0"/>
              </a:rPr>
              <a:t>Un </a:t>
            </a:r>
            <a:r>
              <a:rPr lang="en-US" sz="1200" dirty="0" err="1">
                <a:solidFill>
                  <a:srgbClr val="000000"/>
                </a:solidFill>
                <a:latin typeface="Arial" panose="020B0604020202020204" pitchFamily="34" charset="0"/>
              </a:rPr>
              <a:t>projet</a:t>
            </a:r>
            <a:r>
              <a:rPr lang="en-US" sz="1200" dirty="0">
                <a:solidFill>
                  <a:srgbClr val="000000"/>
                </a:solidFill>
                <a:latin typeface="Arial" panose="020B0604020202020204" pitchFamily="34" charset="0"/>
              </a:rPr>
              <a:t> de </a:t>
            </a:r>
            <a:r>
              <a:rPr lang="en-US" sz="1200" dirty="0" err="1">
                <a:solidFill>
                  <a:srgbClr val="000000"/>
                </a:solidFill>
                <a:latin typeface="Arial" panose="020B0604020202020204" pitchFamily="34" charset="0"/>
              </a:rPr>
              <a:t>courrier</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à</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l’administration</a:t>
            </a:r>
            <a:r>
              <a:rPr lang="en-US" sz="1200" dirty="0">
                <a:solidFill>
                  <a:srgbClr val="000000"/>
                </a:solidFill>
                <a:latin typeface="Arial" panose="020B0604020202020204" pitchFamily="34" charset="0"/>
              </a:rPr>
              <a:t> et au </a:t>
            </a:r>
            <a:r>
              <a:rPr lang="en-US" sz="1200" dirty="0" err="1">
                <a:solidFill>
                  <a:srgbClr val="000000"/>
                </a:solidFill>
                <a:latin typeface="Arial" panose="020B0604020202020204" pitchFamily="34" charset="0"/>
              </a:rPr>
              <a:t>Ministre</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visant</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à</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répondre</a:t>
            </a:r>
            <a:r>
              <a:rPr lang="en-US" sz="1200" dirty="0">
                <a:solidFill>
                  <a:srgbClr val="000000"/>
                </a:solidFill>
                <a:latin typeface="Arial" panose="020B0604020202020204" pitchFamily="34" charset="0"/>
              </a:rPr>
              <a:t> aux inexactitudes </a:t>
            </a:r>
            <a:r>
              <a:rPr lang="en-US" sz="1200" dirty="0" err="1">
                <a:solidFill>
                  <a:srgbClr val="000000"/>
                </a:solidFill>
                <a:latin typeface="Arial" panose="020B0604020202020204" pitchFamily="34" charset="0"/>
              </a:rPr>
              <a:t>contenues</a:t>
            </a:r>
            <a:r>
              <a:rPr lang="en-US" sz="1200" dirty="0">
                <a:solidFill>
                  <a:srgbClr val="000000"/>
                </a:solidFill>
                <a:latin typeface="Arial" panose="020B0604020202020204" pitchFamily="34" charset="0"/>
              </a:rPr>
              <a:t> dans la brochure</a:t>
            </a:r>
            <a:endParaRPr lang="en-US" sz="1600" dirty="0">
              <a:solidFill>
                <a:srgbClr val="000000"/>
              </a:solidFill>
              <a:latin typeface="Calibri" panose="020F0502020204030204" pitchFamily="34" charset="0"/>
            </a:endParaRPr>
          </a:p>
          <a:p>
            <a:pPr>
              <a:buFont typeface="Arial" panose="020B0604020202020204" pitchFamily="34" charset="0"/>
              <a:buChar char="•"/>
            </a:pPr>
            <a:r>
              <a:rPr lang="en-US" sz="1200" dirty="0">
                <a:solidFill>
                  <a:srgbClr val="000000"/>
                </a:solidFill>
                <a:latin typeface="Arial" panose="020B0604020202020204" pitchFamily="34" charset="0"/>
              </a:rPr>
              <a:t>Un </a:t>
            </a:r>
            <a:r>
              <a:rPr lang="en-US" sz="1200" dirty="0" err="1">
                <a:solidFill>
                  <a:srgbClr val="000000"/>
                </a:solidFill>
                <a:latin typeface="Arial" panose="020B0604020202020204" pitchFamily="34" charset="0"/>
              </a:rPr>
              <a:t>projet</a:t>
            </a:r>
            <a:r>
              <a:rPr lang="en-US" sz="1200" dirty="0">
                <a:solidFill>
                  <a:srgbClr val="000000"/>
                </a:solidFill>
                <a:latin typeface="Arial" panose="020B0604020202020204" pitchFamily="34" charset="0"/>
              </a:rPr>
              <a:t> de </a:t>
            </a:r>
            <a:r>
              <a:rPr lang="en-US" sz="1200" dirty="0" err="1">
                <a:solidFill>
                  <a:srgbClr val="000000"/>
                </a:solidFill>
                <a:latin typeface="Arial" panose="020B0604020202020204" pitchFamily="34" charset="0"/>
              </a:rPr>
              <a:t>courrier</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à</a:t>
            </a:r>
            <a:r>
              <a:rPr lang="en-US" sz="1200" dirty="0">
                <a:solidFill>
                  <a:srgbClr val="000000"/>
                </a:solidFill>
                <a:latin typeface="Arial" panose="020B0604020202020204" pitchFamily="34" charset="0"/>
              </a:rPr>
              <a:t> destination des </a:t>
            </a:r>
            <a:r>
              <a:rPr lang="en-US" sz="1200" dirty="0" err="1">
                <a:solidFill>
                  <a:srgbClr val="000000"/>
                </a:solidFill>
                <a:latin typeface="Arial" panose="020B0604020202020204" pitchFamily="34" charset="0"/>
              </a:rPr>
              <a:t>commerçants</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visant</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si</a:t>
            </a:r>
            <a:r>
              <a:rPr lang="en-US" sz="1200" dirty="0">
                <a:solidFill>
                  <a:srgbClr val="000000"/>
                </a:solidFill>
                <a:latin typeface="Arial" panose="020B0604020202020204" pitchFamily="34" charset="0"/>
              </a:rPr>
              <a:t> la brochure a </a:t>
            </a:r>
            <a:r>
              <a:rPr lang="en-US" sz="1200" dirty="0" err="1">
                <a:solidFill>
                  <a:srgbClr val="000000"/>
                </a:solidFill>
                <a:latin typeface="Arial" panose="020B0604020202020204" pitchFamily="34" charset="0"/>
              </a:rPr>
              <a:t>été</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envoyée</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à</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répondre</a:t>
            </a:r>
            <a:r>
              <a:rPr lang="en-US" sz="1200" dirty="0">
                <a:solidFill>
                  <a:srgbClr val="000000"/>
                </a:solidFill>
                <a:latin typeface="Arial" panose="020B0604020202020204" pitchFamily="34" charset="0"/>
              </a:rPr>
              <a:t> aux inexactitudes </a:t>
            </a:r>
            <a:r>
              <a:rPr lang="en-US" sz="1200" dirty="0" err="1">
                <a:solidFill>
                  <a:srgbClr val="000000"/>
                </a:solidFill>
                <a:latin typeface="Arial" panose="020B0604020202020204" pitchFamily="34" charset="0"/>
              </a:rPr>
              <a:t>contenues</a:t>
            </a:r>
            <a:r>
              <a:rPr lang="en-US" sz="1200" dirty="0">
                <a:solidFill>
                  <a:srgbClr val="000000"/>
                </a:solidFill>
                <a:latin typeface="Arial" panose="020B0604020202020204" pitchFamily="34" charset="0"/>
              </a:rPr>
              <a:t> dans la brochure </a:t>
            </a:r>
            <a:r>
              <a:rPr lang="en-US" sz="1200" dirty="0" err="1">
                <a:solidFill>
                  <a:srgbClr val="000000"/>
                </a:solidFill>
                <a:latin typeface="Arial" panose="020B0604020202020204" pitchFamily="34" charset="0"/>
              </a:rPr>
              <a:t>ou</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si</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elle</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n’a</a:t>
            </a:r>
            <a:r>
              <a:rPr lang="en-US" sz="1200" dirty="0">
                <a:solidFill>
                  <a:srgbClr val="000000"/>
                </a:solidFill>
                <a:latin typeface="Arial" panose="020B0604020202020204" pitchFamily="34" charset="0"/>
              </a:rPr>
              <a:t> pas </a:t>
            </a:r>
            <a:r>
              <a:rPr lang="en-US" sz="1200" dirty="0" err="1">
                <a:solidFill>
                  <a:srgbClr val="000000"/>
                </a:solidFill>
                <a:latin typeface="Arial" panose="020B0604020202020204" pitchFamily="34" charset="0"/>
              </a:rPr>
              <a:t>été</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envoyée</a:t>
            </a:r>
            <a:r>
              <a:rPr lang="en-US" sz="1200" dirty="0">
                <a:solidFill>
                  <a:srgbClr val="000000"/>
                </a:solidFill>
                <a:latin typeface="Arial" panose="020B0604020202020204" pitchFamily="34" charset="0"/>
              </a:rPr>
              <a:t>) faire le point sur la </a:t>
            </a:r>
            <a:r>
              <a:rPr lang="en-US" sz="1200" dirty="0" err="1">
                <a:solidFill>
                  <a:srgbClr val="000000"/>
                </a:solidFill>
                <a:latin typeface="Arial" panose="020B0604020202020204" pitchFamily="34" charset="0"/>
              </a:rPr>
              <a:t>réglementation</a:t>
            </a:r>
            <a:r>
              <a:rPr lang="en-US" sz="1200" dirty="0">
                <a:solidFill>
                  <a:srgbClr val="000000"/>
                </a:solidFill>
                <a:latin typeface="Arial" panose="020B0604020202020204" pitchFamily="34" charset="0"/>
              </a:rPr>
              <a:t> </a:t>
            </a:r>
            <a:r>
              <a:rPr lang="en-US" sz="1200" dirty="0" err="1">
                <a:solidFill>
                  <a:srgbClr val="000000"/>
                </a:solidFill>
                <a:latin typeface="Arial" panose="020B0604020202020204" pitchFamily="34" charset="0"/>
              </a:rPr>
              <a:t>actuelle</a:t>
            </a:r>
            <a:r>
              <a:rPr lang="en-US" sz="1200" dirty="0">
                <a:solidFill>
                  <a:srgbClr val="000000"/>
                </a:solidFill>
                <a:latin typeface="Arial" panose="020B0604020202020204" pitchFamily="34" charset="0"/>
              </a:rPr>
              <a:t> et </a:t>
            </a:r>
            <a:r>
              <a:rPr lang="en-US" sz="1200" dirty="0" err="1">
                <a:solidFill>
                  <a:srgbClr val="000000"/>
                </a:solidFill>
                <a:latin typeface="Arial" panose="020B0604020202020204" pitchFamily="34" charset="0"/>
              </a:rPr>
              <a:t>ses</a:t>
            </a:r>
            <a:r>
              <a:rPr lang="en-US" sz="1200" dirty="0">
                <a:solidFill>
                  <a:srgbClr val="000000"/>
                </a:solidFill>
                <a:latin typeface="Arial" panose="020B0604020202020204" pitchFamily="34" charset="0"/>
              </a:rPr>
              <a:t> obligations </a:t>
            </a:r>
            <a:r>
              <a:rPr lang="en-US" sz="1200" dirty="0" err="1">
                <a:solidFill>
                  <a:srgbClr val="000000"/>
                </a:solidFill>
                <a:latin typeface="Arial" panose="020B0604020202020204" pitchFamily="34" charset="0"/>
              </a:rPr>
              <a:t>réelles</a:t>
            </a:r>
            <a:r>
              <a:rPr lang="en-US" sz="1200" dirty="0">
                <a:solidFill>
                  <a:srgbClr val="000000"/>
                </a:solidFill>
                <a:latin typeface="Arial" panose="020B0604020202020204" pitchFamily="34" charset="0"/>
              </a:rPr>
              <a:t>.</a:t>
            </a:r>
            <a:endParaRPr lang="en-US" sz="1600" dirty="0">
              <a:solidFill>
                <a:srgbClr val="000000"/>
              </a:solidFill>
              <a:latin typeface="Calibri" panose="020F0502020204030204" pitchFamily="34" charset="0"/>
            </a:endParaRPr>
          </a:p>
          <a:p>
            <a:r>
              <a:rPr lang="en-US" sz="1400" dirty="0">
                <a:solidFill>
                  <a:srgbClr val="000000"/>
                </a:solidFill>
                <a:latin typeface="Arial" panose="020B0604020202020204" pitchFamily="34" charset="0"/>
              </a:rPr>
              <a:t> </a:t>
            </a:r>
            <a:endParaRPr lang="en-US"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82724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22CA-3715-EF47-8BDB-93598BF8B023}"/>
              </a:ext>
            </a:extLst>
          </p:cNvPr>
          <p:cNvSpPr>
            <a:spLocks noGrp="1"/>
          </p:cNvSpPr>
          <p:nvPr>
            <p:ph type="title"/>
          </p:nvPr>
        </p:nvSpPr>
        <p:spPr/>
        <p:txBody>
          <a:bodyPr/>
          <a:lstStyle/>
          <a:p>
            <a:r>
              <a:rPr lang="en-US" dirty="0"/>
              <a:t>Sacs plastics </a:t>
            </a:r>
            <a:r>
              <a:rPr lang="en-US" dirty="0" err="1"/>
              <a:t>en</a:t>
            </a:r>
            <a:r>
              <a:rPr lang="en-US" dirty="0"/>
              <a:t> </a:t>
            </a:r>
            <a:r>
              <a:rPr lang="en-US" dirty="0" err="1"/>
              <a:t>Wallonie</a:t>
            </a:r>
            <a:endParaRPr lang="en-US" dirty="0"/>
          </a:p>
        </p:txBody>
      </p:sp>
      <p:sp>
        <p:nvSpPr>
          <p:cNvPr id="5" name="Content Placeholder 2">
            <a:extLst>
              <a:ext uri="{FF2B5EF4-FFF2-40B4-BE49-F238E27FC236}">
                <a16:creationId xmlns:a16="http://schemas.microsoft.com/office/drawing/2014/main" id="{2450C4D1-3D19-3D4E-8C44-23C03CB3ED8F}"/>
              </a:ext>
            </a:extLst>
          </p:cNvPr>
          <p:cNvSpPr>
            <a:spLocks noGrp="1"/>
          </p:cNvSpPr>
          <p:nvPr>
            <p:ph sz="half" idx="1"/>
          </p:nvPr>
        </p:nvSpPr>
        <p:spPr>
          <a:xfrm>
            <a:off x="677334" y="2160589"/>
            <a:ext cx="7704666" cy="2366587"/>
          </a:xfrm>
          <a:ln w="19050">
            <a:solidFill>
              <a:schemeClr val="tx1"/>
            </a:solidFill>
          </a:ln>
        </p:spPr>
        <p:txBody>
          <a:bodyPr>
            <a:normAutofit lnSpcReduction="10000"/>
          </a:bodyPr>
          <a:lstStyle/>
          <a:p>
            <a:r>
              <a:rPr lang="en-US" dirty="0"/>
              <a:t>Le </a:t>
            </a:r>
            <a:r>
              <a:rPr lang="en-US" dirty="0" err="1"/>
              <a:t>cas</a:t>
            </a:r>
            <a:r>
              <a:rPr lang="en-US" dirty="0"/>
              <a:t> Van der </a:t>
            </a:r>
            <a:r>
              <a:rPr lang="en-US" dirty="0" err="1"/>
              <a:t>Windt</a:t>
            </a:r>
            <a:endParaRPr lang="en-US" dirty="0"/>
          </a:p>
          <a:p>
            <a:pPr lvl="1"/>
            <a:r>
              <a:rPr lang="en-US" dirty="0" err="1"/>
              <a:t>Contrôle</a:t>
            </a:r>
            <a:r>
              <a:rPr lang="en-US" dirty="0"/>
              <a:t> </a:t>
            </a:r>
            <a:r>
              <a:rPr lang="en-US" dirty="0" err="1"/>
              <a:t>négatif</a:t>
            </a:r>
            <a:r>
              <a:rPr lang="en-US" dirty="0"/>
              <a:t> chez </a:t>
            </a:r>
            <a:r>
              <a:rPr lang="en-US" dirty="0" err="1"/>
              <a:t>commerçant</a:t>
            </a:r>
            <a:r>
              <a:rPr lang="en-US" dirty="0"/>
              <a:t> 50 micron versus 60 micron</a:t>
            </a:r>
          </a:p>
          <a:p>
            <a:pPr lvl="1"/>
            <a:r>
              <a:rPr lang="en-US" dirty="0"/>
              <a:t>PV pour le </a:t>
            </a:r>
            <a:r>
              <a:rPr lang="en-US" dirty="0" err="1"/>
              <a:t>commerçant</a:t>
            </a:r>
            <a:endParaRPr lang="en-US" dirty="0"/>
          </a:p>
          <a:p>
            <a:pPr lvl="1"/>
            <a:r>
              <a:rPr lang="en-US" dirty="0" err="1"/>
              <a:t>Ensuite</a:t>
            </a:r>
            <a:r>
              <a:rPr lang="en-US" dirty="0"/>
              <a:t> PV pour la </a:t>
            </a:r>
            <a:r>
              <a:rPr lang="en-US" dirty="0" err="1"/>
              <a:t>maison</a:t>
            </a:r>
            <a:r>
              <a:rPr lang="en-US" dirty="0"/>
              <a:t> </a:t>
            </a:r>
            <a:r>
              <a:rPr lang="en-US" dirty="0" err="1"/>
              <a:t>mère</a:t>
            </a:r>
            <a:r>
              <a:rPr lang="en-US" dirty="0"/>
              <a:t> et </a:t>
            </a:r>
            <a:r>
              <a:rPr lang="en-US" dirty="0" err="1"/>
              <a:t>membres</a:t>
            </a:r>
            <a:r>
              <a:rPr lang="en-US" dirty="0"/>
              <a:t> de la direction du </a:t>
            </a:r>
            <a:r>
              <a:rPr lang="en-US" dirty="0" err="1"/>
              <a:t>groupe</a:t>
            </a:r>
            <a:r>
              <a:rPr lang="en-US" dirty="0"/>
              <a:t> </a:t>
            </a:r>
            <a:r>
              <a:rPr lang="en-US" dirty="0" err="1"/>
              <a:t>Pacombi</a:t>
            </a:r>
            <a:endParaRPr lang="en-US" dirty="0"/>
          </a:p>
          <a:p>
            <a:pPr lvl="1"/>
            <a:r>
              <a:rPr lang="en-US" dirty="0" err="1"/>
              <a:t>Approche</a:t>
            </a:r>
            <a:r>
              <a:rPr lang="en-US" dirty="0"/>
              <a:t> </a:t>
            </a:r>
            <a:r>
              <a:rPr lang="en-US" dirty="0" err="1"/>
              <a:t>controleur</a:t>
            </a:r>
            <a:r>
              <a:rPr lang="en-US" dirty="0"/>
              <a:t>…</a:t>
            </a:r>
          </a:p>
          <a:p>
            <a:pPr lvl="1"/>
            <a:r>
              <a:rPr lang="en-US" dirty="0"/>
              <a:t>Max VD </a:t>
            </a:r>
            <a:r>
              <a:rPr lang="en-US" dirty="0" err="1"/>
              <a:t>Veeken</a:t>
            </a:r>
            <a:r>
              <a:rPr lang="en-US" dirty="0"/>
              <a:t> </a:t>
            </a:r>
            <a:r>
              <a:rPr lang="en-US" dirty="0" err="1"/>
              <a:t>présente</a:t>
            </a:r>
            <a:r>
              <a:rPr lang="en-US" dirty="0"/>
              <a:t> le </a:t>
            </a:r>
            <a:r>
              <a:rPr lang="en-US" dirty="0" err="1"/>
              <a:t>cas</a:t>
            </a:r>
            <a:endParaRPr lang="en-US" dirty="0"/>
          </a:p>
          <a:p>
            <a:pPr lvl="1"/>
            <a:endParaRPr lang="en-US" dirty="0"/>
          </a:p>
          <a:p>
            <a:pPr lvl="1"/>
            <a:endParaRPr lang="en-US" dirty="0"/>
          </a:p>
        </p:txBody>
      </p:sp>
    </p:spTree>
    <p:extLst>
      <p:ext uri="{BB962C8B-B14F-4D97-AF65-F5344CB8AC3E}">
        <p14:creationId xmlns:p14="http://schemas.microsoft.com/office/powerpoint/2010/main" val="337039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A60D-9885-3E48-AC99-253544E2150B}"/>
              </a:ext>
            </a:extLst>
          </p:cNvPr>
          <p:cNvSpPr>
            <a:spLocks noGrp="1"/>
          </p:cNvSpPr>
          <p:nvPr>
            <p:ph type="title"/>
          </p:nvPr>
        </p:nvSpPr>
        <p:spPr/>
        <p:txBody>
          <a:bodyPr/>
          <a:lstStyle/>
          <a:p>
            <a:pPr algn="ctr"/>
            <a:r>
              <a:rPr lang="en-US" dirty="0" err="1"/>
              <a:t>Preventieplan</a:t>
            </a:r>
            <a:r>
              <a:rPr lang="en-US" dirty="0"/>
              <a:t> – plan de prevention</a:t>
            </a:r>
            <a:br>
              <a:rPr lang="en-US" dirty="0"/>
            </a:br>
            <a:r>
              <a:rPr lang="en-US" dirty="0"/>
              <a:t> 2019-2022</a:t>
            </a:r>
          </a:p>
        </p:txBody>
      </p:sp>
      <p:sp>
        <p:nvSpPr>
          <p:cNvPr id="3" name="Content Placeholder 2">
            <a:extLst>
              <a:ext uri="{FF2B5EF4-FFF2-40B4-BE49-F238E27FC236}">
                <a16:creationId xmlns:a16="http://schemas.microsoft.com/office/drawing/2014/main" id="{5D09630B-6B7C-0343-AA94-9CE01A849D24}"/>
              </a:ext>
            </a:extLst>
          </p:cNvPr>
          <p:cNvSpPr>
            <a:spLocks noGrp="1"/>
          </p:cNvSpPr>
          <p:nvPr>
            <p:ph idx="1"/>
          </p:nvPr>
        </p:nvSpPr>
        <p:spPr/>
        <p:txBody>
          <a:bodyPr/>
          <a:lstStyle/>
          <a:p>
            <a:r>
              <a:rPr lang="fr-FR" dirty="0"/>
              <a:t>FedPack a convenu avec IVCIE d’offrir à ses adhérents la possibilité de souscrire un plan au niveau de la fédération</a:t>
            </a:r>
          </a:p>
          <a:p>
            <a:r>
              <a:rPr lang="fr-FR" dirty="0"/>
              <a:t>Pour nous ce plan devra être effectif pour le courant de Septembre 2019.</a:t>
            </a:r>
          </a:p>
          <a:p>
            <a:r>
              <a:rPr lang="fr-FR" dirty="0"/>
              <a:t>Il y a trois étapes</a:t>
            </a:r>
          </a:p>
          <a:p>
            <a:pPr lvl="1"/>
            <a:r>
              <a:rPr lang="fr-FR" dirty="0"/>
              <a:t>En cours: Identifier les membres </a:t>
            </a:r>
          </a:p>
          <a:p>
            <a:pPr lvl="2"/>
            <a:r>
              <a:rPr lang="fr-FR" dirty="0"/>
              <a:t>qui sont soumis</a:t>
            </a:r>
          </a:p>
          <a:p>
            <a:pPr lvl="2"/>
            <a:r>
              <a:rPr lang="fr-FR" dirty="0"/>
              <a:t>Désirent souscrire au plan de FedPack</a:t>
            </a:r>
          </a:p>
          <a:p>
            <a:pPr lvl="1"/>
            <a:r>
              <a:rPr lang="fr-FR" dirty="0"/>
              <a:t>Rassembler les informations nécessaires des membres </a:t>
            </a:r>
          </a:p>
          <a:p>
            <a:pPr lvl="2"/>
            <a:r>
              <a:rPr lang="fr-FR" dirty="0"/>
              <a:t>Sur base d’une enquête chez IVCIE sur les buts à atteindre</a:t>
            </a:r>
          </a:p>
          <a:p>
            <a:pPr lvl="1"/>
            <a:r>
              <a:rPr lang="fr-FR" dirty="0"/>
              <a:t>Négociation avec IVCIE sur le plan</a:t>
            </a:r>
          </a:p>
          <a:p>
            <a:pPr lvl="1"/>
            <a:endParaRPr lang="fr-FR" dirty="0"/>
          </a:p>
        </p:txBody>
      </p:sp>
    </p:spTree>
    <p:extLst>
      <p:ext uri="{BB962C8B-B14F-4D97-AF65-F5344CB8AC3E}">
        <p14:creationId xmlns:p14="http://schemas.microsoft.com/office/powerpoint/2010/main" val="1689955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6657-D459-7843-848E-F6569255F701}"/>
              </a:ext>
            </a:extLst>
          </p:cNvPr>
          <p:cNvSpPr>
            <a:spLocks noGrp="1"/>
          </p:cNvSpPr>
          <p:nvPr>
            <p:ph type="title"/>
          </p:nvPr>
        </p:nvSpPr>
        <p:spPr/>
        <p:txBody>
          <a:bodyPr/>
          <a:lstStyle/>
          <a:p>
            <a:r>
              <a:rPr lang="en-US" dirty="0"/>
              <a:t>Web Site</a:t>
            </a:r>
          </a:p>
        </p:txBody>
      </p:sp>
      <p:pic>
        <p:nvPicPr>
          <p:cNvPr id="5" name="Content Placeholder 4" descr="A screenshot of a cell phone&#10;&#10;Description automatically generated">
            <a:extLst>
              <a:ext uri="{FF2B5EF4-FFF2-40B4-BE49-F238E27FC236}">
                <a16:creationId xmlns:a16="http://schemas.microsoft.com/office/drawing/2014/main" id="{12CFF193-AC26-C444-B7F3-32A82835E40A}"/>
              </a:ext>
            </a:extLst>
          </p:cNvPr>
          <p:cNvPicPr>
            <a:picLocks noGrp="1" noChangeAspect="1"/>
          </p:cNvPicPr>
          <p:nvPr>
            <p:ph idx="1"/>
          </p:nvPr>
        </p:nvPicPr>
        <p:blipFill>
          <a:blip r:embed="rId2"/>
          <a:stretch>
            <a:fillRect/>
          </a:stretch>
        </p:blipFill>
        <p:spPr>
          <a:xfrm>
            <a:off x="4073731" y="165010"/>
            <a:ext cx="6863346" cy="6199931"/>
          </a:xfrm>
        </p:spPr>
      </p:pic>
    </p:spTree>
    <p:extLst>
      <p:ext uri="{BB962C8B-B14F-4D97-AF65-F5344CB8AC3E}">
        <p14:creationId xmlns:p14="http://schemas.microsoft.com/office/powerpoint/2010/main" val="1872612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E8140-C323-8747-B71D-A6E55C018F0E}"/>
              </a:ext>
            </a:extLst>
          </p:cNvPr>
          <p:cNvSpPr>
            <a:spLocks noGrp="1"/>
          </p:cNvSpPr>
          <p:nvPr>
            <p:ph type="title"/>
          </p:nvPr>
        </p:nvSpPr>
        <p:spPr/>
        <p:txBody>
          <a:bodyPr/>
          <a:lstStyle/>
          <a:p>
            <a:r>
              <a:rPr lang="en-US" dirty="0"/>
              <a:t>Site Web</a:t>
            </a:r>
          </a:p>
        </p:txBody>
      </p:sp>
      <p:pic>
        <p:nvPicPr>
          <p:cNvPr id="5" name="Content Placeholder 4" descr="A screenshot of a cell phone&#10;&#10;Description automatically generated">
            <a:extLst>
              <a:ext uri="{FF2B5EF4-FFF2-40B4-BE49-F238E27FC236}">
                <a16:creationId xmlns:a16="http://schemas.microsoft.com/office/drawing/2014/main" id="{AB189859-7309-194D-9CB0-9E0F748544BF}"/>
              </a:ext>
            </a:extLst>
          </p:cNvPr>
          <p:cNvPicPr>
            <a:picLocks noGrp="1" noChangeAspect="1"/>
          </p:cNvPicPr>
          <p:nvPr>
            <p:ph idx="1"/>
          </p:nvPr>
        </p:nvPicPr>
        <p:blipFill>
          <a:blip r:embed="rId2"/>
          <a:stretch>
            <a:fillRect/>
          </a:stretch>
        </p:blipFill>
        <p:spPr>
          <a:xfrm>
            <a:off x="3842422" y="173533"/>
            <a:ext cx="6807649" cy="6510934"/>
          </a:xfrm>
        </p:spPr>
      </p:pic>
    </p:spTree>
    <p:extLst>
      <p:ext uri="{BB962C8B-B14F-4D97-AF65-F5344CB8AC3E}">
        <p14:creationId xmlns:p14="http://schemas.microsoft.com/office/powerpoint/2010/main" val="272448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F28812A1-6871-BA4A-BD12-7614BC8AD929}"/>
              </a:ext>
            </a:extLst>
          </p:cNvPr>
          <p:cNvSpPr>
            <a:spLocks noGrp="1"/>
          </p:cNvSpPr>
          <p:nvPr>
            <p:ph type="title"/>
          </p:nvPr>
        </p:nvSpPr>
        <p:spPr>
          <a:xfrm>
            <a:off x="643467" y="816638"/>
            <a:ext cx="3367359" cy="5224724"/>
          </a:xfrm>
        </p:spPr>
        <p:txBody>
          <a:bodyPr anchor="ctr">
            <a:normAutofit/>
          </a:bodyPr>
          <a:lstStyle/>
          <a:p>
            <a:pPr algn="ctr"/>
            <a:r>
              <a:rPr lang="en-US" dirty="0"/>
              <a:t>Olivier </a:t>
            </a:r>
            <a:r>
              <a:rPr lang="en-US" dirty="0" err="1"/>
              <a:t>Monard</a:t>
            </a:r>
            <a:r>
              <a:rPr lang="en-US" dirty="0"/>
              <a:t> 1971-2019</a:t>
            </a:r>
          </a:p>
        </p:txBody>
      </p:sp>
      <p:pic>
        <p:nvPicPr>
          <p:cNvPr id="3" name="Picture 2" descr="A person wearing glasses&#10;&#10;Description automatically generated">
            <a:extLst>
              <a:ext uri="{FF2B5EF4-FFF2-40B4-BE49-F238E27FC236}">
                <a16:creationId xmlns:a16="http://schemas.microsoft.com/office/drawing/2014/main" id="{F0F14C4D-66EF-0649-8CF7-86FF208705C6}"/>
              </a:ext>
            </a:extLst>
          </p:cNvPr>
          <p:cNvPicPr>
            <a:picLocks noChangeAspect="1"/>
          </p:cNvPicPr>
          <p:nvPr/>
        </p:nvPicPr>
        <p:blipFill rotWithShape="1">
          <a:blip r:embed="rId2"/>
          <a:srcRect r="472" b="11622"/>
          <a:stretch/>
        </p:blipFill>
        <p:spPr>
          <a:xfrm>
            <a:off x="4241804" y="0"/>
            <a:ext cx="4879034" cy="6858000"/>
          </a:xfrm>
          <a:prstGeom prst="rect">
            <a:avLst/>
          </a:prstGeom>
        </p:spPr>
      </p:pic>
    </p:spTree>
    <p:extLst>
      <p:ext uri="{BB962C8B-B14F-4D97-AF65-F5344CB8AC3E}">
        <p14:creationId xmlns:p14="http://schemas.microsoft.com/office/powerpoint/2010/main" val="2454993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AD8C-6597-7D4F-9D8D-96C35E0D7A8D}"/>
              </a:ext>
            </a:extLst>
          </p:cNvPr>
          <p:cNvSpPr>
            <a:spLocks noGrp="1"/>
          </p:cNvSpPr>
          <p:nvPr>
            <p:ph type="title"/>
          </p:nvPr>
        </p:nvSpPr>
        <p:spPr/>
        <p:txBody>
          <a:bodyPr/>
          <a:lstStyle/>
          <a:p>
            <a:r>
              <a:rPr lang="en-US" dirty="0" err="1"/>
              <a:t>Presentatie</a:t>
            </a:r>
            <a:r>
              <a:rPr lang="en-US" dirty="0"/>
              <a:t> Eco-oh!</a:t>
            </a:r>
          </a:p>
        </p:txBody>
      </p:sp>
      <p:sp>
        <p:nvSpPr>
          <p:cNvPr id="3" name="Content Placeholder 2">
            <a:extLst>
              <a:ext uri="{FF2B5EF4-FFF2-40B4-BE49-F238E27FC236}">
                <a16:creationId xmlns:a16="http://schemas.microsoft.com/office/drawing/2014/main" id="{FEEE30CD-3AB8-D247-92DE-E871424B6D12}"/>
              </a:ext>
            </a:extLst>
          </p:cNvPr>
          <p:cNvSpPr>
            <a:spLocks noGrp="1"/>
          </p:cNvSpPr>
          <p:nvPr>
            <p:ph idx="1"/>
          </p:nvPr>
        </p:nvSpPr>
        <p:spPr>
          <a:xfrm>
            <a:off x="677334" y="2160589"/>
            <a:ext cx="8596668" cy="2913435"/>
          </a:xfrm>
        </p:spPr>
        <p:txBody>
          <a:bodyPr/>
          <a:lstStyle/>
          <a:p>
            <a:r>
              <a:rPr lang="en-US" dirty="0"/>
              <a:t>De </a:t>
            </a:r>
            <a:r>
              <a:rPr lang="en-US" dirty="0" err="1"/>
              <a:t>heer</a:t>
            </a:r>
            <a:r>
              <a:rPr lang="en-US" dirty="0"/>
              <a:t> Stefan </a:t>
            </a:r>
            <a:r>
              <a:rPr lang="en-US" dirty="0" err="1"/>
              <a:t>wauters</a:t>
            </a:r>
            <a:r>
              <a:rPr lang="en-US" dirty="0"/>
              <a:t> , manager Marketing &amp; strategy van Eco-oh! </a:t>
            </a:r>
            <a:r>
              <a:rPr lang="en-US" dirty="0" err="1"/>
              <a:t>zal</a:t>
            </a:r>
            <a:r>
              <a:rPr lang="en-US" dirty="0"/>
              <a:t> u </a:t>
            </a:r>
            <a:r>
              <a:rPr lang="en-US" dirty="0" err="1"/>
              <a:t>inwijden</a:t>
            </a:r>
            <a:r>
              <a:rPr lang="en-US" dirty="0"/>
              <a:t> in de </a:t>
            </a:r>
            <a:r>
              <a:rPr lang="en-US" dirty="0" err="1"/>
              <a:t>problematiek</a:t>
            </a:r>
            <a:r>
              <a:rPr lang="en-US" dirty="0"/>
              <a:t> </a:t>
            </a:r>
            <a:r>
              <a:rPr lang="en-US" dirty="0" err="1"/>
              <a:t>en</a:t>
            </a:r>
            <a:r>
              <a:rPr lang="en-US" dirty="0"/>
              <a:t> de </a:t>
            </a:r>
            <a:r>
              <a:rPr lang="en-US" dirty="0" err="1"/>
              <a:t>toekomst</a:t>
            </a:r>
            <a:r>
              <a:rPr lang="en-US" dirty="0"/>
              <a:t> van de </a:t>
            </a:r>
            <a:r>
              <a:rPr lang="en-US" dirty="0" err="1"/>
              <a:t>recyclage</a:t>
            </a:r>
            <a:r>
              <a:rPr lang="en-US" dirty="0"/>
              <a:t>, </a:t>
            </a:r>
            <a:r>
              <a:rPr lang="en-US" dirty="0" err="1"/>
              <a:t>essentieel</a:t>
            </a:r>
            <a:r>
              <a:rPr lang="en-US" dirty="0"/>
              <a:t> </a:t>
            </a:r>
            <a:r>
              <a:rPr lang="en-US" dirty="0" err="1"/>
              <a:t>voor</a:t>
            </a:r>
            <a:r>
              <a:rPr lang="en-US" dirty="0"/>
              <a:t> de </a:t>
            </a:r>
            <a:r>
              <a:rPr lang="en-US" dirty="0" err="1"/>
              <a:t>toekomst</a:t>
            </a:r>
            <a:r>
              <a:rPr lang="en-US" dirty="0"/>
              <a:t> van de </a:t>
            </a:r>
            <a:r>
              <a:rPr lang="en-US" dirty="0" err="1"/>
              <a:t>verpakkingen</a:t>
            </a:r>
            <a:r>
              <a:rPr lang="en-US" dirty="0"/>
              <a:t>.</a:t>
            </a:r>
          </a:p>
          <a:p>
            <a:endParaRPr lang="en-US" dirty="0"/>
          </a:p>
          <a:p>
            <a:r>
              <a:rPr lang="en-US" dirty="0"/>
              <a:t>Monsieur Stefan </a:t>
            </a:r>
            <a:r>
              <a:rPr lang="en-US" dirty="0" err="1"/>
              <a:t>Wauters</a:t>
            </a:r>
            <a:r>
              <a:rPr lang="en-US" dirty="0"/>
              <a:t>, manager marketing et </a:t>
            </a:r>
            <a:r>
              <a:rPr lang="en-US" dirty="0" err="1"/>
              <a:t>stratégie</a:t>
            </a:r>
            <a:r>
              <a:rPr lang="en-US" dirty="0"/>
              <a:t> </a:t>
            </a:r>
            <a:r>
              <a:rPr lang="en-US" dirty="0" err="1"/>
              <a:t>d’Eco</a:t>
            </a:r>
            <a:r>
              <a:rPr lang="en-US" dirty="0"/>
              <a:t>-oh! Se propose de </a:t>
            </a:r>
            <a:r>
              <a:rPr lang="en-US" dirty="0" err="1"/>
              <a:t>vous</a:t>
            </a:r>
            <a:r>
              <a:rPr lang="en-US" dirty="0"/>
              <a:t> </a:t>
            </a:r>
            <a:r>
              <a:rPr lang="en-US" dirty="0" err="1"/>
              <a:t>initier</a:t>
            </a:r>
            <a:r>
              <a:rPr lang="en-US" dirty="0"/>
              <a:t> aux </a:t>
            </a:r>
            <a:r>
              <a:rPr lang="en-US" dirty="0" err="1"/>
              <a:t>problèmes</a:t>
            </a:r>
            <a:r>
              <a:rPr lang="en-US" dirty="0"/>
              <a:t> et à </a:t>
            </a:r>
            <a:r>
              <a:rPr lang="en-US" dirty="0" err="1"/>
              <a:t>l’avenir</a:t>
            </a:r>
            <a:r>
              <a:rPr lang="en-US" dirty="0"/>
              <a:t> du </a:t>
            </a:r>
            <a:r>
              <a:rPr lang="en-US" dirty="0" err="1"/>
              <a:t>recyclage</a:t>
            </a:r>
            <a:r>
              <a:rPr lang="en-US" dirty="0"/>
              <a:t>, </a:t>
            </a:r>
            <a:r>
              <a:rPr lang="en-US" dirty="0" err="1"/>
              <a:t>thème</a:t>
            </a:r>
            <a:r>
              <a:rPr lang="en-US" dirty="0"/>
              <a:t> </a:t>
            </a:r>
            <a:r>
              <a:rPr lang="en-US" dirty="0" err="1"/>
              <a:t>essentiel</a:t>
            </a:r>
            <a:r>
              <a:rPr lang="en-US" dirty="0"/>
              <a:t> pour </a:t>
            </a:r>
            <a:r>
              <a:rPr lang="en-US" dirty="0" err="1"/>
              <a:t>l’avenir</a:t>
            </a:r>
            <a:r>
              <a:rPr lang="en-US" dirty="0"/>
              <a:t> des </a:t>
            </a:r>
            <a:r>
              <a:rPr lang="en-US" dirty="0" err="1"/>
              <a:t>emballages</a:t>
            </a:r>
            <a:r>
              <a:rPr lang="en-US" dirty="0"/>
              <a:t>.</a:t>
            </a:r>
          </a:p>
        </p:txBody>
      </p:sp>
    </p:spTree>
    <p:extLst>
      <p:ext uri="{BB962C8B-B14F-4D97-AF65-F5344CB8AC3E}">
        <p14:creationId xmlns:p14="http://schemas.microsoft.com/office/powerpoint/2010/main" val="2343507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7CA2-FD93-B54B-BE2E-C0980873000D}"/>
              </a:ext>
            </a:extLst>
          </p:cNvPr>
          <p:cNvSpPr>
            <a:spLocks noGrp="1"/>
          </p:cNvSpPr>
          <p:nvPr>
            <p:ph type="title"/>
          </p:nvPr>
        </p:nvSpPr>
        <p:spPr/>
        <p:txBody>
          <a:bodyPr/>
          <a:lstStyle/>
          <a:p>
            <a:r>
              <a:rPr lang="en-US" dirty="0" err="1"/>
              <a:t>Sociale</a:t>
            </a:r>
            <a:r>
              <a:rPr lang="en-US" dirty="0"/>
              <a:t> </a:t>
            </a:r>
            <a:r>
              <a:rPr lang="en-US" dirty="0" err="1"/>
              <a:t>Activiteit</a:t>
            </a:r>
            <a:endParaRPr lang="en-US" dirty="0"/>
          </a:p>
        </p:txBody>
      </p:sp>
      <p:sp>
        <p:nvSpPr>
          <p:cNvPr id="3" name="Content Placeholder 2">
            <a:extLst>
              <a:ext uri="{FF2B5EF4-FFF2-40B4-BE49-F238E27FC236}">
                <a16:creationId xmlns:a16="http://schemas.microsoft.com/office/drawing/2014/main" id="{5A3EBE04-C539-F74C-9ADE-3404EFC856E4}"/>
              </a:ext>
            </a:extLst>
          </p:cNvPr>
          <p:cNvSpPr>
            <a:spLocks noGrp="1"/>
          </p:cNvSpPr>
          <p:nvPr>
            <p:ph idx="1"/>
          </p:nvPr>
        </p:nvSpPr>
        <p:spPr>
          <a:xfrm>
            <a:off x="677334" y="2160589"/>
            <a:ext cx="9004548" cy="3880773"/>
          </a:xfrm>
        </p:spPr>
        <p:txBody>
          <a:bodyPr/>
          <a:lstStyle/>
          <a:p>
            <a:r>
              <a:rPr lang="en-US" dirty="0" err="1"/>
              <a:t>Er</a:t>
            </a:r>
            <a:r>
              <a:rPr lang="en-US" dirty="0"/>
              <a:t> </a:t>
            </a:r>
            <a:r>
              <a:rPr lang="en-US" dirty="0" err="1"/>
              <a:t>wordt</a:t>
            </a:r>
            <a:r>
              <a:rPr lang="en-US" dirty="0"/>
              <a:t> </a:t>
            </a:r>
            <a:r>
              <a:rPr lang="en-US" dirty="0" err="1"/>
              <a:t>gedacht</a:t>
            </a:r>
            <a:r>
              <a:rPr lang="en-US" dirty="0"/>
              <a:t> </a:t>
            </a:r>
            <a:r>
              <a:rPr lang="en-US" dirty="0" err="1"/>
              <a:t>aan</a:t>
            </a:r>
            <a:r>
              <a:rPr lang="en-US" dirty="0"/>
              <a:t> </a:t>
            </a:r>
            <a:r>
              <a:rPr lang="en-US" dirty="0" err="1"/>
              <a:t>een</a:t>
            </a:r>
            <a:r>
              <a:rPr lang="en-US" dirty="0"/>
              <a:t> </a:t>
            </a:r>
            <a:r>
              <a:rPr lang="en-US" dirty="0" err="1"/>
              <a:t>bezoek</a:t>
            </a:r>
            <a:r>
              <a:rPr lang="en-US" dirty="0"/>
              <a:t> van </a:t>
            </a:r>
            <a:r>
              <a:rPr lang="en-US" dirty="0" err="1"/>
              <a:t>een</a:t>
            </a:r>
            <a:r>
              <a:rPr lang="en-US" dirty="0"/>
              <a:t> </a:t>
            </a:r>
            <a:r>
              <a:rPr lang="en-US" dirty="0" err="1"/>
              <a:t>interessant</a:t>
            </a:r>
            <a:r>
              <a:rPr lang="en-US" dirty="0"/>
              <a:t> </a:t>
            </a:r>
            <a:r>
              <a:rPr lang="en-US" dirty="0" err="1"/>
              <a:t>bedrijf</a:t>
            </a:r>
            <a:r>
              <a:rPr lang="en-US" dirty="0"/>
              <a:t> in </a:t>
            </a:r>
            <a:r>
              <a:rPr lang="en-US" dirty="0" err="1"/>
              <a:t>onze</a:t>
            </a:r>
            <a:r>
              <a:rPr lang="en-US" dirty="0"/>
              <a:t> sector, </a:t>
            </a:r>
            <a:r>
              <a:rPr lang="en-US" dirty="0" err="1"/>
              <a:t>zoals</a:t>
            </a:r>
            <a:endParaRPr lang="en-US" dirty="0"/>
          </a:p>
          <a:p>
            <a:pPr lvl="1"/>
            <a:r>
              <a:rPr lang="en-US" dirty="0"/>
              <a:t>ANL</a:t>
            </a:r>
          </a:p>
          <a:p>
            <a:pPr lvl="1"/>
            <a:r>
              <a:rPr lang="en-US" dirty="0"/>
              <a:t>VPK</a:t>
            </a:r>
          </a:p>
          <a:p>
            <a:pPr lvl="1"/>
            <a:r>
              <a:rPr lang="en-US" dirty="0"/>
              <a:t>Ravago Plastics</a:t>
            </a:r>
          </a:p>
          <a:p>
            <a:pPr lvl="1"/>
            <a:r>
              <a:rPr lang="en-US" dirty="0"/>
              <a:t>…</a:t>
            </a:r>
          </a:p>
          <a:p>
            <a:r>
              <a:rPr lang="en-US" dirty="0"/>
              <a:t>Of </a:t>
            </a:r>
            <a:r>
              <a:rPr lang="en-US" dirty="0" err="1"/>
              <a:t>zijn</a:t>
            </a:r>
            <a:r>
              <a:rPr lang="en-US" dirty="0"/>
              <a:t> </a:t>
            </a:r>
            <a:r>
              <a:rPr lang="en-US" dirty="0" err="1"/>
              <a:t>er</a:t>
            </a:r>
            <a:r>
              <a:rPr lang="en-US" dirty="0"/>
              <a:t> </a:t>
            </a:r>
            <a:r>
              <a:rPr lang="en-US" dirty="0" err="1"/>
              <a:t>andere</a:t>
            </a:r>
            <a:r>
              <a:rPr lang="en-US" dirty="0"/>
              <a:t> </a:t>
            </a:r>
            <a:r>
              <a:rPr lang="en-US" dirty="0" err="1"/>
              <a:t>voorkeuren</a:t>
            </a:r>
            <a:r>
              <a:rPr lang="en-US" dirty="0"/>
              <a:t> </a:t>
            </a:r>
            <a:r>
              <a:rPr lang="en-US" dirty="0" err="1"/>
              <a:t>bij</a:t>
            </a:r>
            <a:r>
              <a:rPr lang="en-US" dirty="0"/>
              <a:t> de </a:t>
            </a:r>
            <a:r>
              <a:rPr lang="en-US" dirty="0" err="1"/>
              <a:t>leden</a:t>
            </a:r>
            <a:r>
              <a:rPr lang="en-US" dirty="0"/>
              <a:t>?</a:t>
            </a:r>
          </a:p>
        </p:txBody>
      </p:sp>
    </p:spTree>
    <p:extLst>
      <p:ext uri="{BB962C8B-B14F-4D97-AF65-F5344CB8AC3E}">
        <p14:creationId xmlns:p14="http://schemas.microsoft.com/office/powerpoint/2010/main" val="2092295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Diversen / Divers</a:t>
            </a:r>
          </a:p>
        </p:txBody>
      </p:sp>
      <p:sp>
        <p:nvSpPr>
          <p:cNvPr id="3" name="Content Placeholder 2"/>
          <p:cNvSpPr>
            <a:spLocks noGrp="1"/>
          </p:cNvSpPr>
          <p:nvPr>
            <p:ph idx="1"/>
          </p:nvPr>
        </p:nvSpPr>
        <p:spPr>
          <a:xfrm>
            <a:off x="677334" y="1568406"/>
            <a:ext cx="8596668" cy="4449217"/>
          </a:xfrm>
        </p:spPr>
        <p:txBody>
          <a:bodyPr/>
          <a:lstStyle/>
          <a:p>
            <a:r>
              <a:rPr lang="nl-NL" dirty="0"/>
              <a:t>VRAGEN/ QUESTIONS</a:t>
            </a:r>
          </a:p>
        </p:txBody>
      </p:sp>
    </p:spTree>
    <p:extLst>
      <p:ext uri="{BB962C8B-B14F-4D97-AF65-F5344CB8AC3E}">
        <p14:creationId xmlns:p14="http://schemas.microsoft.com/office/powerpoint/2010/main" val="17475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Agenda</a:t>
            </a:r>
          </a:p>
        </p:txBody>
      </p:sp>
      <p:sp>
        <p:nvSpPr>
          <p:cNvPr id="4" name="Content Placeholder 3"/>
          <p:cNvSpPr>
            <a:spLocks noGrp="1"/>
          </p:cNvSpPr>
          <p:nvPr>
            <p:ph sz="half" idx="1"/>
          </p:nvPr>
        </p:nvSpPr>
        <p:spPr>
          <a:xfrm>
            <a:off x="677334" y="1755237"/>
            <a:ext cx="4338011" cy="3880772"/>
          </a:xfrm>
          <a:ln w="19050">
            <a:solidFill>
              <a:srgbClr val="92D050"/>
            </a:solidFill>
          </a:ln>
        </p:spPr>
        <p:txBody>
          <a:bodyPr>
            <a:normAutofit fontScale="70000" lnSpcReduction="20000"/>
          </a:bodyPr>
          <a:lstStyle/>
          <a:p>
            <a:pPr lvl="0">
              <a:buFont typeface="+mj-lt"/>
              <a:buAutoNum type="arabicPeriod"/>
            </a:pPr>
            <a:r>
              <a:rPr lang="nl-BE" dirty="0"/>
              <a:t>Welkomstwoord door de voorzitter</a:t>
            </a:r>
          </a:p>
          <a:p>
            <a:pPr>
              <a:buFont typeface="+mj-lt"/>
              <a:buAutoNum type="arabicPeriod"/>
            </a:pPr>
            <a:r>
              <a:rPr lang="nl-BE" dirty="0"/>
              <a:t>Goedkeuring verslag AV 22/01/2019</a:t>
            </a:r>
          </a:p>
          <a:p>
            <a:pPr>
              <a:buFont typeface="+mj-lt"/>
              <a:buAutoNum type="arabicPeriod"/>
            </a:pPr>
            <a:r>
              <a:rPr lang="nl-BE" dirty="0"/>
              <a:t>Nieuwe leden</a:t>
            </a:r>
            <a:endParaRPr lang="en-US" dirty="0"/>
          </a:p>
          <a:p>
            <a:pPr>
              <a:buFont typeface="+mj-lt"/>
              <a:buAutoNum type="arabicPeriod"/>
            </a:pPr>
            <a:r>
              <a:rPr lang="nl-BE" dirty="0"/>
              <a:t>Activiteitenverslag</a:t>
            </a:r>
            <a:endParaRPr lang="en-US" dirty="0"/>
          </a:p>
          <a:p>
            <a:pPr lvl="0">
              <a:buFont typeface="+mj-lt"/>
              <a:buAutoNum type="arabicPeriod"/>
            </a:pPr>
            <a:r>
              <a:rPr lang="nl-BE" dirty="0"/>
              <a:t>Financieel Verslag en goedkeuring</a:t>
            </a:r>
            <a:endParaRPr lang="en-US" dirty="0"/>
          </a:p>
          <a:p>
            <a:pPr lvl="0">
              <a:buFont typeface="+mj-lt"/>
              <a:buAutoNum type="arabicPeriod"/>
            </a:pPr>
            <a:r>
              <a:rPr lang="nl-BE" dirty="0"/>
              <a:t>Benoeming van bestuurders</a:t>
            </a:r>
          </a:p>
          <a:p>
            <a:pPr lvl="0">
              <a:buFont typeface="+mj-lt"/>
              <a:buAutoNum type="arabicPeriod"/>
            </a:pPr>
            <a:r>
              <a:rPr lang="en-US" dirty="0" err="1"/>
              <a:t>Lopende</a:t>
            </a:r>
            <a:r>
              <a:rPr lang="en-US" dirty="0"/>
              <a:t> </a:t>
            </a:r>
            <a:r>
              <a:rPr lang="en-US" dirty="0" err="1"/>
              <a:t>acties</a:t>
            </a:r>
            <a:endParaRPr lang="en-US" dirty="0"/>
          </a:p>
          <a:p>
            <a:pPr lvl="0">
              <a:buFont typeface="+mj-lt"/>
              <a:buAutoNum type="arabicPeriod"/>
            </a:pPr>
            <a:r>
              <a:rPr lang="nl-BE" dirty="0"/>
              <a:t>Preventieplan 2019-2022</a:t>
            </a:r>
            <a:endParaRPr lang="en-US" dirty="0"/>
          </a:p>
          <a:p>
            <a:pPr lvl="0">
              <a:buFont typeface="+mj-lt"/>
              <a:buAutoNum type="arabicPeriod"/>
            </a:pPr>
            <a:r>
              <a:rPr lang="nl-BE" dirty="0"/>
              <a:t>Website</a:t>
            </a:r>
          </a:p>
          <a:p>
            <a:pPr lvl="0">
              <a:buFont typeface="+mj-lt"/>
              <a:buAutoNum type="arabicPeriod"/>
            </a:pPr>
            <a:r>
              <a:rPr lang="nl-BE" dirty="0"/>
              <a:t>Uiteenzetting Eco-oh, Recyclage: issues and Future</a:t>
            </a:r>
          </a:p>
          <a:p>
            <a:pPr lvl="0">
              <a:buFont typeface="+mj-lt"/>
              <a:buAutoNum type="arabicPeriod"/>
            </a:pPr>
            <a:r>
              <a:rPr lang="nl-BE" dirty="0"/>
              <a:t>Sociale activiteit</a:t>
            </a:r>
          </a:p>
          <a:p>
            <a:pPr lvl="0">
              <a:buFont typeface="+mj-lt"/>
              <a:buAutoNum type="arabicPeriod"/>
            </a:pPr>
            <a:r>
              <a:rPr lang="nl-BE" dirty="0"/>
              <a:t>Diversen</a:t>
            </a:r>
          </a:p>
          <a:p>
            <a:pPr lvl="0">
              <a:buFont typeface="+mj-lt"/>
              <a:buAutoNum type="arabicPeriod"/>
            </a:pPr>
            <a:r>
              <a:rPr lang="nl-BE" dirty="0"/>
              <a:t>lunch</a:t>
            </a:r>
            <a:endParaRPr lang="en-US" dirty="0"/>
          </a:p>
          <a:p>
            <a:endParaRPr lang="en-US" dirty="0"/>
          </a:p>
          <a:p>
            <a:endParaRPr lang="nl-NL" dirty="0"/>
          </a:p>
        </p:txBody>
      </p:sp>
      <p:sp>
        <p:nvSpPr>
          <p:cNvPr id="5" name="Content Placeholder 4"/>
          <p:cNvSpPr>
            <a:spLocks noGrp="1"/>
          </p:cNvSpPr>
          <p:nvPr>
            <p:ph sz="half" idx="2"/>
          </p:nvPr>
        </p:nvSpPr>
        <p:spPr>
          <a:xfrm>
            <a:off x="5089968" y="1755237"/>
            <a:ext cx="4303414" cy="3880773"/>
          </a:xfrm>
          <a:ln w="19050">
            <a:solidFill>
              <a:schemeClr val="accent1"/>
            </a:solidFill>
          </a:ln>
        </p:spPr>
        <p:txBody>
          <a:bodyPr>
            <a:normAutofit fontScale="70000" lnSpcReduction="20000"/>
          </a:bodyPr>
          <a:lstStyle/>
          <a:p>
            <a:pPr lvl="0">
              <a:buFont typeface="+mj-lt"/>
              <a:buAutoNum type="arabicPeriod"/>
            </a:pPr>
            <a:r>
              <a:rPr lang="fr-FR" dirty="0"/>
              <a:t>Acceuil par le président</a:t>
            </a:r>
            <a:endParaRPr lang="en-US" dirty="0"/>
          </a:p>
          <a:p>
            <a:pPr>
              <a:buFont typeface="+mj-lt"/>
              <a:buAutoNum type="arabicPeriod"/>
            </a:pPr>
            <a:r>
              <a:rPr lang="fr-FR" dirty="0"/>
              <a:t>Approbation CR AG 22/01/2019</a:t>
            </a:r>
          </a:p>
          <a:p>
            <a:pPr>
              <a:buFont typeface="+mj-lt"/>
              <a:buAutoNum type="arabicPeriod"/>
            </a:pPr>
            <a:r>
              <a:rPr lang="fr-FR" dirty="0"/>
              <a:t>Nouveaux Membres</a:t>
            </a:r>
          </a:p>
          <a:p>
            <a:pPr>
              <a:buFont typeface="+mj-lt"/>
              <a:buAutoNum type="arabicPeriod"/>
            </a:pPr>
            <a:r>
              <a:rPr lang="fr-FR" dirty="0"/>
              <a:t>Rapport d'activités</a:t>
            </a:r>
          </a:p>
          <a:p>
            <a:pPr>
              <a:buFont typeface="+mj-lt"/>
              <a:buAutoNum type="arabicPeriod"/>
            </a:pPr>
            <a:r>
              <a:rPr lang="nl-BE" dirty="0"/>
              <a:t>Rapport financier et approbation</a:t>
            </a:r>
            <a:endParaRPr lang="en-US" dirty="0"/>
          </a:p>
          <a:p>
            <a:pPr lvl="0">
              <a:buFont typeface="+mj-lt"/>
              <a:buAutoNum type="arabicPeriod"/>
            </a:pPr>
            <a:r>
              <a:rPr lang="nl-BE" dirty="0"/>
              <a:t>Nominations d’administrateurs</a:t>
            </a:r>
          </a:p>
          <a:p>
            <a:pPr lvl="0">
              <a:buFont typeface="+mj-lt"/>
              <a:buAutoNum type="arabicPeriod"/>
            </a:pPr>
            <a:r>
              <a:rPr lang="nl-BE" dirty="0"/>
              <a:t>Actions en cours</a:t>
            </a:r>
          </a:p>
          <a:p>
            <a:pPr lvl="0">
              <a:buFont typeface="+mj-lt"/>
              <a:buAutoNum type="arabicPeriod"/>
            </a:pPr>
            <a:r>
              <a:rPr lang="nl-BE" dirty="0"/>
              <a:t>Plan de prévention 2019-2022</a:t>
            </a:r>
          </a:p>
          <a:p>
            <a:pPr lvl="0">
              <a:buFont typeface="+mj-lt"/>
              <a:buAutoNum type="arabicPeriod"/>
            </a:pPr>
            <a:r>
              <a:rPr lang="nl-BE" dirty="0"/>
              <a:t>Site Web</a:t>
            </a:r>
            <a:endParaRPr lang="en-US" dirty="0"/>
          </a:p>
          <a:p>
            <a:pPr lvl="0">
              <a:buFont typeface="+mj-lt"/>
              <a:buAutoNum type="arabicPeriod"/>
            </a:pPr>
            <a:r>
              <a:rPr lang="nl-BE" dirty="0"/>
              <a:t>Présentation Eco-oh, récyclage: enjeux et avenir</a:t>
            </a:r>
            <a:endParaRPr lang="en-US" dirty="0"/>
          </a:p>
          <a:p>
            <a:pPr lvl="0">
              <a:buFont typeface="+mj-lt"/>
              <a:buAutoNum type="arabicPeriod"/>
            </a:pPr>
            <a:r>
              <a:rPr lang="nl-BE" dirty="0"/>
              <a:t>Activité sociale</a:t>
            </a:r>
          </a:p>
          <a:p>
            <a:pPr lvl="0">
              <a:buFont typeface="+mj-lt"/>
              <a:buAutoNum type="arabicPeriod"/>
            </a:pPr>
            <a:r>
              <a:rPr lang="nl-BE" dirty="0"/>
              <a:t>Divers</a:t>
            </a:r>
            <a:endParaRPr lang="en-US" dirty="0"/>
          </a:p>
          <a:p>
            <a:pPr lvl="0">
              <a:buFont typeface="+mj-lt"/>
              <a:buAutoNum type="arabicPeriod"/>
            </a:pPr>
            <a:r>
              <a:rPr lang="nl-BE" dirty="0"/>
              <a:t>Lunch</a:t>
            </a:r>
            <a:endParaRPr lang="en-US" dirty="0"/>
          </a:p>
          <a:p>
            <a:endParaRPr lang="nl-NL" dirty="0"/>
          </a:p>
        </p:txBody>
      </p:sp>
    </p:spTree>
    <p:extLst>
      <p:ext uri="{BB962C8B-B14F-4D97-AF65-F5344CB8AC3E}">
        <p14:creationId xmlns:p14="http://schemas.microsoft.com/office/powerpoint/2010/main" val="18280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40800" cy="643467"/>
          </a:xfrm>
        </p:spPr>
        <p:txBody>
          <a:bodyPr>
            <a:noAutofit/>
          </a:bodyPr>
          <a:lstStyle/>
          <a:p>
            <a:pPr algn="ctr"/>
            <a:r>
              <a:rPr lang="nl-NL" sz="2800" dirty="0"/>
              <a:t>Activiteitenverslag - Rapport </a:t>
            </a:r>
            <a:r>
              <a:rPr lang="nl-NL" sz="2800" dirty="0" err="1"/>
              <a:t>d’activités</a:t>
            </a:r>
            <a:endParaRPr lang="nl-NL" sz="2800" dirty="0"/>
          </a:p>
        </p:txBody>
      </p:sp>
      <p:sp>
        <p:nvSpPr>
          <p:cNvPr id="3" name="Content Placeholder 2"/>
          <p:cNvSpPr>
            <a:spLocks noGrp="1"/>
          </p:cNvSpPr>
          <p:nvPr>
            <p:ph sz="half" idx="1"/>
          </p:nvPr>
        </p:nvSpPr>
        <p:spPr>
          <a:xfrm>
            <a:off x="677334" y="1253067"/>
            <a:ext cx="8255651" cy="4788294"/>
          </a:xfrm>
        </p:spPr>
        <p:txBody>
          <a:bodyPr>
            <a:normAutofit fontScale="70000" lnSpcReduction="20000"/>
          </a:bodyPr>
          <a:lstStyle/>
          <a:p>
            <a:r>
              <a:rPr lang="nl-NL" dirty="0"/>
              <a:t>Samenwerking/ </a:t>
            </a:r>
            <a:r>
              <a:rPr lang="nl-NL" dirty="0" err="1"/>
              <a:t>collaboration</a:t>
            </a:r>
            <a:r>
              <a:rPr lang="nl-NL" dirty="0"/>
              <a:t>  Fostplus</a:t>
            </a:r>
          </a:p>
          <a:p>
            <a:pPr lvl="1"/>
            <a:r>
              <a:rPr lang="nl-NL" dirty="0"/>
              <a:t>Free </a:t>
            </a:r>
            <a:r>
              <a:rPr lang="nl-NL" dirty="0" err="1"/>
              <a:t>riders</a:t>
            </a:r>
            <a:endParaRPr lang="nl-NL" dirty="0"/>
          </a:p>
          <a:p>
            <a:pPr lvl="1"/>
            <a:r>
              <a:rPr lang="nl-NL" dirty="0"/>
              <a:t>Echange </a:t>
            </a:r>
            <a:r>
              <a:rPr lang="nl-NL" dirty="0" err="1"/>
              <a:t>d’informations</a:t>
            </a:r>
            <a:r>
              <a:rPr lang="nl-NL" dirty="0"/>
              <a:t> </a:t>
            </a:r>
            <a:r>
              <a:rPr lang="nl-NL" dirty="0" err="1"/>
              <a:t>durant</a:t>
            </a:r>
            <a:r>
              <a:rPr lang="nl-NL" dirty="0"/>
              <a:t> </a:t>
            </a:r>
            <a:r>
              <a:rPr lang="nl-NL" dirty="0" err="1"/>
              <a:t>l’année</a:t>
            </a:r>
            <a:r>
              <a:rPr lang="nl-NL" dirty="0"/>
              <a:t> – doorlopende uitwisseling van informatie</a:t>
            </a:r>
          </a:p>
          <a:p>
            <a:pPr lvl="1"/>
            <a:r>
              <a:rPr lang="nl-NL" dirty="0"/>
              <a:t>Werkvergaderingen (verslag) herdefiniëring categorieën /nouvelle </a:t>
            </a:r>
            <a:r>
              <a:rPr lang="nl-NL" dirty="0" err="1"/>
              <a:t>définition</a:t>
            </a:r>
            <a:r>
              <a:rPr lang="nl-NL" dirty="0"/>
              <a:t> des </a:t>
            </a:r>
            <a:r>
              <a:rPr lang="nl-NL" dirty="0" err="1"/>
              <a:t>catégories</a:t>
            </a:r>
            <a:endParaRPr lang="nl-NL" dirty="0"/>
          </a:p>
          <a:p>
            <a:r>
              <a:rPr lang="nl-NL" dirty="0"/>
              <a:t>IVCIE deelname overlegorgaan Fostplus art 28….</a:t>
            </a:r>
          </a:p>
          <a:p>
            <a:r>
              <a:rPr lang="nl-NL" dirty="0"/>
              <a:t>FAVV/ AFSCA</a:t>
            </a:r>
          </a:p>
          <a:p>
            <a:pPr lvl="1"/>
            <a:r>
              <a:rPr lang="nl-NL" dirty="0" err="1"/>
              <a:t>Plainte</a:t>
            </a:r>
            <a:r>
              <a:rPr lang="nl-NL" dirty="0"/>
              <a:t> </a:t>
            </a:r>
            <a:r>
              <a:rPr lang="nl-NL" dirty="0" err="1"/>
              <a:t>d”un</a:t>
            </a:r>
            <a:r>
              <a:rPr lang="nl-NL" dirty="0"/>
              <a:t> </a:t>
            </a:r>
            <a:r>
              <a:rPr lang="nl-NL" dirty="0" err="1"/>
              <a:t>membre</a:t>
            </a:r>
            <a:r>
              <a:rPr lang="nl-NL" dirty="0"/>
              <a:t> </a:t>
            </a:r>
            <a:r>
              <a:rPr lang="nl-NL" dirty="0" err="1"/>
              <a:t>concernant</a:t>
            </a:r>
            <a:r>
              <a:rPr lang="nl-NL" dirty="0"/>
              <a:t> affichage par AFSCA dans des </a:t>
            </a:r>
            <a:r>
              <a:rPr lang="nl-NL" dirty="0" err="1"/>
              <a:t>magasins</a:t>
            </a:r>
            <a:r>
              <a:rPr lang="nl-NL" dirty="0"/>
              <a:t> Klacht van een lid </a:t>
            </a:r>
            <a:r>
              <a:rPr lang="nl-NL" dirty="0" err="1"/>
              <a:t>ivm</a:t>
            </a:r>
            <a:r>
              <a:rPr lang="nl-NL" dirty="0"/>
              <a:t> affiche van FAVV in winkels</a:t>
            </a:r>
          </a:p>
          <a:p>
            <a:r>
              <a:rPr lang="nl-NL" dirty="0" err="1"/>
              <a:t>Wallonie</a:t>
            </a:r>
            <a:r>
              <a:rPr lang="nl-NL" dirty="0"/>
              <a:t> – </a:t>
            </a:r>
          </a:p>
          <a:p>
            <a:pPr lvl="1"/>
            <a:r>
              <a:rPr lang="nl-NL" dirty="0" err="1"/>
              <a:t>préparation</a:t>
            </a:r>
            <a:r>
              <a:rPr lang="nl-NL" dirty="0"/>
              <a:t> action légale </a:t>
            </a:r>
            <a:r>
              <a:rPr lang="nl-NL" dirty="0" err="1"/>
              <a:t>sacs</a:t>
            </a:r>
            <a:r>
              <a:rPr lang="nl-NL" dirty="0"/>
              <a:t> </a:t>
            </a:r>
            <a:r>
              <a:rPr lang="nl-NL" dirty="0" err="1"/>
              <a:t>plastiques</a:t>
            </a:r>
            <a:endParaRPr lang="nl-NL" dirty="0"/>
          </a:p>
          <a:p>
            <a:pPr lvl="1"/>
            <a:r>
              <a:rPr lang="nl-NL" dirty="0" err="1"/>
              <a:t>Traitement</a:t>
            </a:r>
            <a:r>
              <a:rPr lang="nl-NL" dirty="0"/>
              <a:t> </a:t>
            </a:r>
            <a:r>
              <a:rPr lang="nl-NL" dirty="0" err="1"/>
              <a:t>d’un</a:t>
            </a:r>
            <a:r>
              <a:rPr lang="nl-NL" dirty="0"/>
              <a:t> </a:t>
            </a:r>
            <a:r>
              <a:rPr lang="nl-NL" dirty="0" err="1"/>
              <a:t>contrôle</a:t>
            </a:r>
            <a:r>
              <a:rPr lang="nl-NL" dirty="0"/>
              <a:t> </a:t>
            </a:r>
            <a:r>
              <a:rPr lang="nl-NL" dirty="0" err="1"/>
              <a:t>sacs</a:t>
            </a:r>
            <a:r>
              <a:rPr lang="nl-NL" dirty="0"/>
              <a:t> </a:t>
            </a:r>
            <a:r>
              <a:rPr lang="nl-NL" dirty="0" err="1"/>
              <a:t>plastiques</a:t>
            </a:r>
            <a:r>
              <a:rPr lang="nl-NL" dirty="0"/>
              <a:t> dans </a:t>
            </a:r>
            <a:r>
              <a:rPr lang="nl-NL" dirty="0" err="1"/>
              <a:t>un</a:t>
            </a:r>
            <a:r>
              <a:rPr lang="nl-NL" dirty="0"/>
              <a:t> </a:t>
            </a:r>
            <a:r>
              <a:rPr lang="nl-NL" dirty="0" err="1"/>
              <a:t>cas</a:t>
            </a:r>
            <a:r>
              <a:rPr lang="nl-NL" dirty="0"/>
              <a:t> </a:t>
            </a:r>
            <a:r>
              <a:rPr lang="nl-NL" dirty="0" err="1"/>
              <a:t>spécifique</a:t>
            </a:r>
            <a:endParaRPr lang="nl-NL" dirty="0"/>
          </a:p>
          <a:p>
            <a:r>
              <a:rPr lang="nl-NL" dirty="0"/>
              <a:t>Website</a:t>
            </a:r>
          </a:p>
          <a:p>
            <a:r>
              <a:rPr lang="nl-NL" dirty="0" err="1"/>
              <a:t>Newsletters</a:t>
            </a:r>
            <a:endParaRPr lang="nl-NL" dirty="0"/>
          </a:p>
          <a:p>
            <a:r>
              <a:rPr lang="nl-NL" dirty="0"/>
              <a:t>Permanente monitoring plastic</a:t>
            </a:r>
          </a:p>
          <a:p>
            <a:pPr lvl="1"/>
            <a:r>
              <a:rPr lang="nl-NL" dirty="0"/>
              <a:t>Nog altijd geen publicatie in Vlaanderen – </a:t>
            </a:r>
            <a:r>
              <a:rPr lang="nl-NL" dirty="0" err="1"/>
              <a:t>toujours</a:t>
            </a:r>
            <a:r>
              <a:rPr lang="nl-NL" dirty="0"/>
              <a:t> pas de </a:t>
            </a:r>
            <a:r>
              <a:rPr lang="nl-NL" dirty="0" err="1"/>
              <a:t>publication</a:t>
            </a:r>
            <a:r>
              <a:rPr lang="nl-NL" dirty="0"/>
              <a:t> en </a:t>
            </a:r>
            <a:r>
              <a:rPr lang="nl-NL" dirty="0" err="1"/>
              <a:t>Flandre</a:t>
            </a:r>
            <a:endParaRPr lang="nl-NL" dirty="0"/>
          </a:p>
          <a:p>
            <a:r>
              <a:rPr lang="nl-NL" dirty="0"/>
              <a:t>Monitoring Wegwerpverpakking Europa</a:t>
            </a:r>
          </a:p>
          <a:p>
            <a:r>
              <a:rPr lang="nl-NL" dirty="0"/>
              <a:t>Bijstand van leden met FAVV &amp; Fostplus &amp; / assistance de </a:t>
            </a:r>
            <a:r>
              <a:rPr lang="nl-NL" dirty="0" err="1"/>
              <a:t>membres</a:t>
            </a:r>
            <a:r>
              <a:rPr lang="nl-NL" dirty="0"/>
              <a:t> </a:t>
            </a:r>
            <a:r>
              <a:rPr lang="nl-NL" dirty="0" err="1"/>
              <a:t>avec</a:t>
            </a:r>
            <a:r>
              <a:rPr lang="nl-NL" dirty="0"/>
              <a:t> AFSCA et Fostplus</a:t>
            </a:r>
          </a:p>
          <a:p>
            <a:r>
              <a:rPr lang="nl-NL" dirty="0"/>
              <a:t>Betere aansluiting met andere federaties en belangengroepen	</a:t>
            </a:r>
          </a:p>
          <a:p>
            <a:endParaRPr lang="nl-NL" dirty="0"/>
          </a:p>
        </p:txBody>
      </p:sp>
    </p:spTree>
    <p:extLst>
      <p:ext uri="{BB962C8B-B14F-4D97-AF65-F5344CB8AC3E}">
        <p14:creationId xmlns:p14="http://schemas.microsoft.com/office/powerpoint/2010/main" val="1811019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2429850" cy="3074633"/>
          </a:xfrm>
        </p:spPr>
        <p:txBody>
          <a:bodyPr>
            <a:normAutofit fontScale="90000"/>
          </a:bodyPr>
          <a:lstStyle/>
          <a:p>
            <a:r>
              <a:rPr lang="fr-FR" dirty="0" err="1"/>
              <a:t>Financieel</a:t>
            </a:r>
            <a:r>
              <a:rPr lang="fr-FR" dirty="0"/>
              <a:t> </a:t>
            </a:r>
            <a:r>
              <a:rPr lang="fr-FR" dirty="0" err="1"/>
              <a:t>verslag</a:t>
            </a:r>
            <a:r>
              <a:rPr lang="fr-FR" dirty="0"/>
              <a:t> &amp; </a:t>
            </a:r>
            <a:r>
              <a:rPr lang="fr-FR" dirty="0" err="1"/>
              <a:t>goedkeuring</a:t>
            </a:r>
            <a:br>
              <a:rPr lang="fr-FR" dirty="0"/>
            </a:br>
            <a:r>
              <a:rPr lang="fr-FR" dirty="0"/>
              <a:t>Rapport financier &amp; approbation</a:t>
            </a:r>
            <a:endParaRPr lang="nl-NL" dirty="0"/>
          </a:p>
        </p:txBody>
      </p:sp>
      <p:sp>
        <p:nvSpPr>
          <p:cNvPr id="3" name="Content Placeholder 2"/>
          <p:cNvSpPr>
            <a:spLocks noGrp="1"/>
          </p:cNvSpPr>
          <p:nvPr>
            <p:ph idx="1"/>
          </p:nvPr>
        </p:nvSpPr>
        <p:spPr/>
        <p:txBody>
          <a:bodyPr/>
          <a:lstStyle/>
          <a:p>
            <a:endParaRPr lang="nl-NL" dirty="0"/>
          </a:p>
          <a:p>
            <a:endParaRPr lang="nl-NL" dirty="0"/>
          </a:p>
        </p:txBody>
      </p:sp>
      <p:pic>
        <p:nvPicPr>
          <p:cNvPr id="6" name="Picture 5" descr="A screenshot of a cell phone&#10;&#10;Description automatically generated">
            <a:extLst>
              <a:ext uri="{FF2B5EF4-FFF2-40B4-BE49-F238E27FC236}">
                <a16:creationId xmlns:a16="http://schemas.microsoft.com/office/drawing/2014/main" id="{15C3720A-361A-534D-BAA6-FDB79628E782}"/>
              </a:ext>
            </a:extLst>
          </p:cNvPr>
          <p:cNvPicPr>
            <a:picLocks noChangeAspect="1"/>
          </p:cNvPicPr>
          <p:nvPr/>
        </p:nvPicPr>
        <p:blipFill>
          <a:blip r:embed="rId2"/>
          <a:stretch>
            <a:fillRect/>
          </a:stretch>
        </p:blipFill>
        <p:spPr>
          <a:xfrm>
            <a:off x="3437848" y="409073"/>
            <a:ext cx="8596668" cy="5933312"/>
          </a:xfrm>
          <a:prstGeom prst="rect">
            <a:avLst/>
          </a:prstGeom>
        </p:spPr>
      </p:pic>
    </p:spTree>
    <p:extLst>
      <p:ext uri="{BB962C8B-B14F-4D97-AF65-F5344CB8AC3E}">
        <p14:creationId xmlns:p14="http://schemas.microsoft.com/office/powerpoint/2010/main" val="1866946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19894"/>
            <a:ext cx="2448421" cy="3880773"/>
          </a:xfrm>
        </p:spPr>
        <p:txBody>
          <a:bodyPr>
            <a:normAutofit fontScale="90000"/>
          </a:bodyPr>
          <a:lstStyle/>
          <a:p>
            <a:r>
              <a:rPr lang="fr-FR" dirty="0" err="1"/>
              <a:t>Financieel</a:t>
            </a:r>
            <a:r>
              <a:rPr lang="fr-FR" dirty="0"/>
              <a:t> </a:t>
            </a:r>
            <a:r>
              <a:rPr lang="fr-FR" dirty="0" err="1"/>
              <a:t>verslag</a:t>
            </a:r>
            <a:r>
              <a:rPr lang="fr-FR" dirty="0"/>
              <a:t> &amp; </a:t>
            </a:r>
            <a:r>
              <a:rPr lang="fr-FR" dirty="0" err="1"/>
              <a:t>goedkeuring</a:t>
            </a:r>
            <a:br>
              <a:rPr lang="fr-FR" dirty="0"/>
            </a:br>
            <a:r>
              <a:rPr lang="fr-FR" dirty="0"/>
              <a:t>Rapport financier &amp; approbation</a:t>
            </a:r>
            <a:endParaRPr lang="nl-NL" dirty="0"/>
          </a:p>
        </p:txBody>
      </p:sp>
      <p:sp>
        <p:nvSpPr>
          <p:cNvPr id="3" name="Content Placeholder 2"/>
          <p:cNvSpPr>
            <a:spLocks noGrp="1"/>
          </p:cNvSpPr>
          <p:nvPr>
            <p:ph idx="1"/>
          </p:nvPr>
        </p:nvSpPr>
        <p:spPr/>
        <p:txBody>
          <a:bodyPr/>
          <a:lstStyle/>
          <a:p>
            <a:endParaRPr lang="nl-NL" dirty="0"/>
          </a:p>
          <a:p>
            <a:endParaRPr lang="nl-NL" dirty="0"/>
          </a:p>
        </p:txBody>
      </p:sp>
      <p:pic>
        <p:nvPicPr>
          <p:cNvPr id="5" name="Picture 4" descr="A screenshot of a social media post&#10;&#10;Description automatically generated">
            <a:extLst>
              <a:ext uri="{FF2B5EF4-FFF2-40B4-BE49-F238E27FC236}">
                <a16:creationId xmlns:a16="http://schemas.microsoft.com/office/drawing/2014/main" id="{4BC66EA5-D07E-7444-BF58-5C3A18889D90}"/>
              </a:ext>
            </a:extLst>
          </p:cNvPr>
          <p:cNvPicPr>
            <a:picLocks noChangeAspect="1"/>
          </p:cNvPicPr>
          <p:nvPr/>
        </p:nvPicPr>
        <p:blipFill>
          <a:blip r:embed="rId2"/>
          <a:stretch>
            <a:fillRect/>
          </a:stretch>
        </p:blipFill>
        <p:spPr>
          <a:xfrm>
            <a:off x="3500520" y="261948"/>
            <a:ext cx="8344051" cy="6334103"/>
          </a:xfrm>
          <a:prstGeom prst="rect">
            <a:avLst/>
          </a:prstGeom>
        </p:spPr>
      </p:pic>
    </p:spTree>
    <p:extLst>
      <p:ext uri="{BB962C8B-B14F-4D97-AF65-F5344CB8AC3E}">
        <p14:creationId xmlns:p14="http://schemas.microsoft.com/office/powerpoint/2010/main" val="283319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FD67-F48D-6E4C-9988-B3D86DF396B0}"/>
              </a:ext>
            </a:extLst>
          </p:cNvPr>
          <p:cNvSpPr>
            <a:spLocks noGrp="1"/>
          </p:cNvSpPr>
          <p:nvPr>
            <p:ph type="title"/>
          </p:nvPr>
        </p:nvSpPr>
        <p:spPr>
          <a:xfrm>
            <a:off x="677334" y="609600"/>
            <a:ext cx="4944533" cy="1320800"/>
          </a:xfrm>
        </p:spPr>
        <p:txBody>
          <a:bodyPr>
            <a:normAutofit fontScale="90000"/>
          </a:bodyPr>
          <a:lstStyle/>
          <a:p>
            <a:r>
              <a:rPr lang="fr-FR" dirty="0" err="1"/>
              <a:t>Financieel</a:t>
            </a:r>
            <a:r>
              <a:rPr lang="fr-FR" dirty="0"/>
              <a:t> </a:t>
            </a:r>
            <a:r>
              <a:rPr lang="fr-FR" dirty="0" err="1"/>
              <a:t>verslag</a:t>
            </a:r>
            <a:r>
              <a:rPr lang="fr-FR" dirty="0"/>
              <a:t> &amp; </a:t>
            </a:r>
            <a:r>
              <a:rPr lang="fr-FR" dirty="0" err="1"/>
              <a:t>goedkeuring</a:t>
            </a:r>
            <a:br>
              <a:rPr lang="fr-FR" dirty="0"/>
            </a:br>
            <a:r>
              <a:rPr lang="fr-FR" dirty="0"/>
              <a:t>Rapport financier &amp; approbation</a:t>
            </a:r>
            <a:endParaRPr lang="nl-NL" dirty="0"/>
          </a:p>
        </p:txBody>
      </p:sp>
      <p:graphicFrame>
        <p:nvGraphicFramePr>
          <p:cNvPr id="6" name="Table 5">
            <a:extLst>
              <a:ext uri="{FF2B5EF4-FFF2-40B4-BE49-F238E27FC236}">
                <a16:creationId xmlns:a16="http://schemas.microsoft.com/office/drawing/2014/main" id="{FAE50534-33FC-FB49-8EAF-87C3ED70EDE3}"/>
              </a:ext>
            </a:extLst>
          </p:cNvPr>
          <p:cNvGraphicFramePr>
            <a:graphicFrameLocks noGrp="1"/>
          </p:cNvGraphicFramePr>
          <p:nvPr>
            <p:extLst>
              <p:ext uri="{D42A27DB-BD31-4B8C-83A1-F6EECF244321}">
                <p14:modId xmlns:p14="http://schemas.microsoft.com/office/powerpoint/2010/main" val="3111478936"/>
              </p:ext>
            </p:extLst>
          </p:nvPr>
        </p:nvGraphicFramePr>
        <p:xfrm>
          <a:off x="5137395" y="272256"/>
          <a:ext cx="5106200" cy="6155811"/>
        </p:xfrm>
        <a:graphic>
          <a:graphicData uri="http://schemas.openxmlformats.org/drawingml/2006/table">
            <a:tbl>
              <a:tblPr>
                <a:tableStyleId>{5C22544A-7EE6-4342-B048-85BDC9FD1C3A}</a:tableStyleId>
              </a:tblPr>
              <a:tblGrid>
                <a:gridCol w="3561816">
                  <a:extLst>
                    <a:ext uri="{9D8B030D-6E8A-4147-A177-3AD203B41FA5}">
                      <a16:colId xmlns:a16="http://schemas.microsoft.com/office/drawing/2014/main" val="1568243860"/>
                    </a:ext>
                  </a:extLst>
                </a:gridCol>
                <a:gridCol w="1544384">
                  <a:extLst>
                    <a:ext uri="{9D8B030D-6E8A-4147-A177-3AD203B41FA5}">
                      <a16:colId xmlns:a16="http://schemas.microsoft.com/office/drawing/2014/main" val="3854641366"/>
                    </a:ext>
                  </a:extLst>
                </a:gridCol>
              </a:tblGrid>
              <a:tr h="193818">
                <a:tc>
                  <a:txBody>
                    <a:bodyPr/>
                    <a:lstStyle/>
                    <a:p>
                      <a:pPr algn="l" fontAlgn="b"/>
                      <a:endParaRPr lang="en-US" sz="900" b="0" i="0" u="none" strike="noStrike" dirty="0">
                        <a:solidFill>
                          <a:srgbClr val="000000"/>
                        </a:solidFill>
                        <a:effectLst/>
                        <a:latin typeface="Merriweather" pitchFamily="2" charset="77"/>
                      </a:endParaRPr>
                    </a:p>
                  </a:txBody>
                  <a:tcPr marL="0" marR="0" marT="0" marB="0">
                    <a:solidFill>
                      <a:schemeClr val="accent2">
                        <a:lumMod val="20000"/>
                        <a:lumOff val="80000"/>
                      </a:schemeClr>
                    </a:solidFill>
                  </a:tcPr>
                </a:tc>
                <a:tc>
                  <a:txBody>
                    <a:bodyPr/>
                    <a:lstStyle/>
                    <a:p>
                      <a:pPr algn="l" fontAlgn="b"/>
                      <a:endParaRPr lang="en-US" sz="9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1935043342"/>
                  </a:ext>
                </a:extLst>
              </a:tr>
              <a:tr h="193818">
                <a:tc>
                  <a:txBody>
                    <a:bodyPr/>
                    <a:lstStyle/>
                    <a:p>
                      <a:pPr algn="l" fontAlgn="b"/>
                      <a:endParaRPr lang="en-US" sz="900" b="0" i="0" u="none" strike="noStrike">
                        <a:solidFill>
                          <a:srgbClr val="000000"/>
                        </a:solidFill>
                        <a:effectLst/>
                        <a:latin typeface="Merriweather" pitchFamily="2" charset="77"/>
                      </a:endParaRPr>
                    </a:p>
                  </a:txBody>
                  <a:tcPr marL="0" marR="0" marT="0" marB="0">
                    <a:solidFill>
                      <a:schemeClr val="accent2">
                        <a:lumMod val="20000"/>
                        <a:lumOff val="80000"/>
                      </a:schemeClr>
                    </a:solidFill>
                  </a:tcPr>
                </a:tc>
                <a:tc>
                  <a:txBody>
                    <a:bodyPr/>
                    <a:lstStyle/>
                    <a:p>
                      <a:pPr algn="l" fontAlgn="b"/>
                      <a:endParaRPr lang="en-US" sz="900" b="0" i="0" u="none" strike="noStrike">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1632882771"/>
                  </a:ext>
                </a:extLst>
              </a:tr>
              <a:tr h="193818">
                <a:tc>
                  <a:txBody>
                    <a:bodyPr/>
                    <a:lstStyle/>
                    <a:p>
                      <a:pPr algn="l" fontAlgn="b"/>
                      <a:endParaRPr lang="en-US" sz="900" b="0" i="0" u="none" strike="noStrike">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endParaRPr lang="en-US" sz="900" b="0" i="0" u="none" strike="noStrike">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1785332728"/>
                  </a:ext>
                </a:extLst>
              </a:tr>
              <a:tr h="193818">
                <a:tc>
                  <a:txBody>
                    <a:bodyPr/>
                    <a:lstStyle/>
                    <a:p>
                      <a:pPr algn="l" fontAlgn="b"/>
                      <a:endParaRPr lang="en-US" sz="900" b="0" i="0" u="none" strike="noStrike">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endParaRPr lang="en-US" sz="900" b="0" i="0" u="none" strike="noStrike">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3134587907"/>
                  </a:ext>
                </a:extLst>
              </a:tr>
              <a:tr h="204019">
                <a:tc>
                  <a:txBody>
                    <a:bodyPr/>
                    <a:lstStyle/>
                    <a:p>
                      <a:pPr algn="l" fontAlgn="b"/>
                      <a:endParaRPr lang="en-US" sz="900" b="0" i="0" u="none" strike="noStrike">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endParaRPr lang="en-US" sz="900" b="0" i="0" u="none" strike="noStrike">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1246386600"/>
                  </a:ext>
                </a:extLst>
              </a:tr>
              <a:tr h="239841">
                <a:tc>
                  <a:txBody>
                    <a:bodyPr/>
                    <a:lstStyle/>
                    <a:p>
                      <a:pPr algn="l" fontAlgn="b"/>
                      <a:r>
                        <a:rPr lang="en-US" sz="1400" b="1" u="none" strike="noStrike" dirty="0">
                          <a:effectLst/>
                        </a:rPr>
                        <a:t> Budget 2019 </a:t>
                      </a:r>
                      <a:endParaRPr lang="en-US" sz="1400" b="1"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r>
                        <a:rPr lang="en-US" sz="1100" u="none" strike="noStrike">
                          <a:effectLst/>
                        </a:rPr>
                        <a:t> </a:t>
                      </a:r>
                      <a:endParaRPr lang="en-US" sz="1100" b="0" i="0" u="none" strike="noStrike">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1594727170"/>
                  </a:ext>
                </a:extLst>
              </a:tr>
              <a:tr h="312309">
                <a:tc>
                  <a:txBody>
                    <a:bodyPr/>
                    <a:lstStyle/>
                    <a:p>
                      <a:pPr algn="l" fontAlgn="b"/>
                      <a:r>
                        <a:rPr lang="en-US" sz="1100" u="none" strike="noStrike" dirty="0">
                          <a:effectLst/>
                        </a:rPr>
                        <a:t> </a:t>
                      </a:r>
                      <a:endParaRPr lang="en-US" sz="11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r>
                        <a:rPr lang="en-US" sz="1100" u="none" strike="noStrike">
                          <a:effectLst/>
                        </a:rPr>
                        <a:t> </a:t>
                      </a:r>
                      <a:endParaRPr lang="en-US" sz="1100" b="0" i="0" u="none" strike="noStrike">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1392955395"/>
                  </a:ext>
                </a:extLst>
              </a:tr>
              <a:tr h="201259">
                <a:tc>
                  <a:txBody>
                    <a:bodyPr/>
                    <a:lstStyle/>
                    <a:p>
                      <a:pPr algn="l" fontAlgn="b"/>
                      <a:r>
                        <a:rPr lang="en-US" sz="1200" u="none" strike="noStrike" dirty="0">
                          <a:effectLst/>
                        </a:rPr>
                        <a:t> </a:t>
                      </a:r>
                      <a:r>
                        <a:rPr lang="en-US" sz="1200" u="none" strike="noStrike" dirty="0" err="1">
                          <a:effectLst/>
                        </a:rPr>
                        <a:t>Ledenbijdragen</a:t>
                      </a:r>
                      <a:r>
                        <a:rPr lang="en-US" sz="1200" u="none" strike="noStrike" dirty="0">
                          <a:effectLst/>
                        </a:rPr>
                        <a:t>- contributions </a:t>
                      </a:r>
                      <a:r>
                        <a:rPr lang="en-US" sz="1200" u="none" strike="noStrike" dirty="0" err="1">
                          <a:effectLst/>
                        </a:rPr>
                        <a:t>membres</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r>
                        <a:rPr lang="en-US" sz="1200" u="none" strike="noStrike" dirty="0">
                          <a:effectLst/>
                        </a:rPr>
                        <a:t>              43.000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3778706835"/>
                  </a:ext>
                </a:extLst>
              </a:tr>
              <a:tr h="361918">
                <a:tc>
                  <a:txBody>
                    <a:bodyPr/>
                    <a:lstStyle/>
                    <a:p>
                      <a:pPr algn="l" fontAlgn="b"/>
                      <a:r>
                        <a:rPr lang="en-US" sz="1200" u="none" strike="noStrike" dirty="0">
                          <a:effectLst/>
                        </a:rPr>
                        <a:t> </a:t>
                      </a:r>
                      <a:r>
                        <a:rPr lang="en-US" sz="1200" u="none" strike="noStrike" dirty="0" err="1">
                          <a:effectLst/>
                        </a:rPr>
                        <a:t>bijdrage</a:t>
                      </a:r>
                      <a:r>
                        <a:rPr lang="en-US" sz="1200" u="none" strike="noStrike" dirty="0">
                          <a:effectLst/>
                        </a:rPr>
                        <a:t> / contribution events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r>
                        <a:rPr lang="en-US" sz="1200" u="none" strike="noStrike" dirty="0">
                          <a:effectLst/>
                        </a:rPr>
                        <a:t>                 3.000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1283444401"/>
                  </a:ext>
                </a:extLst>
              </a:tr>
              <a:tr h="201259">
                <a:tc>
                  <a:txBody>
                    <a:bodyPr/>
                    <a:lstStyle/>
                    <a:p>
                      <a:pPr algn="l" fontAlgn="b"/>
                      <a:r>
                        <a:rPr lang="en-US" sz="1200" u="none" strike="noStrike" dirty="0">
                          <a:effectLst/>
                        </a:rPr>
                        <a:t>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4008044933"/>
                  </a:ext>
                </a:extLst>
              </a:tr>
              <a:tr h="205578">
                <a:tc>
                  <a:txBody>
                    <a:bodyPr/>
                    <a:lstStyle/>
                    <a:p>
                      <a:pPr algn="l" fontAlgn="b"/>
                      <a:r>
                        <a:rPr lang="en-US" sz="1400" b="1" u="none" strike="noStrike" dirty="0">
                          <a:effectLst/>
                        </a:rPr>
                        <a:t> </a:t>
                      </a:r>
                      <a:r>
                        <a:rPr lang="en-US" sz="1400" b="1" u="none" strike="noStrike" dirty="0" err="1">
                          <a:effectLst/>
                        </a:rPr>
                        <a:t>Revenus</a:t>
                      </a:r>
                      <a:r>
                        <a:rPr lang="en-US" sz="1400" b="1" u="none" strike="noStrike" dirty="0">
                          <a:effectLst/>
                        </a:rPr>
                        <a:t> / </a:t>
                      </a:r>
                      <a:r>
                        <a:rPr lang="en-US" sz="1400" b="1" u="none" strike="noStrike" dirty="0" err="1">
                          <a:effectLst/>
                        </a:rPr>
                        <a:t>opbrengsten</a:t>
                      </a:r>
                      <a:r>
                        <a:rPr lang="en-US" sz="1400" b="1" u="none" strike="noStrike" dirty="0">
                          <a:effectLst/>
                        </a:rPr>
                        <a:t> </a:t>
                      </a:r>
                      <a:endParaRPr lang="en-US" sz="1400" b="1"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r>
                        <a:rPr lang="en-US" sz="1200" b="1" u="none" strike="noStrike" dirty="0">
                          <a:effectLst/>
                        </a:rPr>
                        <a:t>              46.000   </a:t>
                      </a:r>
                      <a:endParaRPr lang="en-US" sz="1200" b="1"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3985686669"/>
                  </a:ext>
                </a:extLst>
              </a:tr>
              <a:tr h="201259">
                <a:tc>
                  <a:txBody>
                    <a:bodyPr/>
                    <a:lstStyle/>
                    <a:p>
                      <a:pPr algn="l" fontAlgn="b"/>
                      <a:r>
                        <a:rPr lang="en-US" sz="1200" u="none" strike="noStrike" dirty="0">
                          <a:effectLst/>
                        </a:rPr>
                        <a:t>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1979120453"/>
                  </a:ext>
                </a:extLst>
              </a:tr>
              <a:tr h="361918">
                <a:tc>
                  <a:txBody>
                    <a:bodyPr/>
                    <a:lstStyle/>
                    <a:p>
                      <a:pPr algn="l" fontAlgn="b"/>
                      <a:r>
                        <a:rPr lang="en-US" sz="1200" u="none" strike="noStrike" dirty="0">
                          <a:effectLst/>
                        </a:rPr>
                        <a:t>Assistance administrative</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r>
                        <a:rPr lang="en-US" sz="1200" u="none" strike="noStrike" dirty="0">
                          <a:effectLst/>
                        </a:rPr>
                        <a:t>               12.000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677940245"/>
                  </a:ext>
                </a:extLst>
              </a:tr>
              <a:tr h="361918">
                <a:tc>
                  <a:txBody>
                    <a:bodyPr/>
                    <a:lstStyle/>
                    <a:p>
                      <a:pPr algn="l" fontAlgn="b"/>
                      <a:r>
                        <a:rPr lang="en-US" sz="1200" u="none" strike="noStrike" dirty="0">
                          <a:effectLst/>
                        </a:rPr>
                        <a:t> Media specialist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r>
                        <a:rPr lang="en-US" sz="1200" u="none" strike="noStrike" dirty="0">
                          <a:effectLst/>
                        </a:rPr>
                        <a:t>                 8.000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1428230919"/>
                  </a:ext>
                </a:extLst>
              </a:tr>
              <a:tr h="361918">
                <a:tc>
                  <a:txBody>
                    <a:bodyPr/>
                    <a:lstStyle/>
                    <a:p>
                      <a:pPr algn="l" fontAlgn="b"/>
                      <a:r>
                        <a:rPr lang="en-US" sz="1200" u="none" strike="noStrike" dirty="0">
                          <a:effectLst/>
                        </a:rPr>
                        <a:t> </a:t>
                      </a:r>
                      <a:r>
                        <a:rPr lang="en-US" sz="1200" u="none" strike="noStrike" dirty="0" err="1">
                          <a:effectLst/>
                        </a:rPr>
                        <a:t>lidgelden</a:t>
                      </a:r>
                      <a:r>
                        <a:rPr lang="en-US" sz="1200" u="none" strike="noStrike" dirty="0">
                          <a:effectLst/>
                        </a:rPr>
                        <a:t>/ </a:t>
                      </a:r>
                      <a:r>
                        <a:rPr lang="en-US" sz="1200" u="none" strike="noStrike" dirty="0" err="1">
                          <a:effectLst/>
                        </a:rPr>
                        <a:t>cotisations</a:t>
                      </a:r>
                      <a:r>
                        <a:rPr lang="en-US" sz="1200" u="none" strike="noStrike" dirty="0">
                          <a:effectLst/>
                        </a:rPr>
                        <a:t> UNIZO/UCM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ctr"/>
                      <a:r>
                        <a:rPr lang="en-US" sz="1200" u="none" strike="noStrike" dirty="0">
                          <a:effectLst/>
                        </a:rPr>
                        <a:t>               10.000   </a:t>
                      </a:r>
                      <a:endParaRPr lang="en-US" sz="1200" b="0" i="0" u="none" strike="noStrike" dirty="0">
                        <a:solidFill>
                          <a:srgbClr val="000000"/>
                        </a:solidFill>
                        <a:effectLst/>
                        <a:latin typeface="Merriweather" pitchFamily="2" charset="77"/>
                      </a:endParaRPr>
                    </a:p>
                  </a:txBody>
                  <a:tcPr marL="0" marR="0" marT="0" marB="0" anchor="ctr">
                    <a:solidFill>
                      <a:schemeClr val="accent2">
                        <a:lumMod val="20000"/>
                        <a:lumOff val="80000"/>
                      </a:schemeClr>
                    </a:solidFill>
                  </a:tcPr>
                </a:tc>
                <a:extLst>
                  <a:ext uri="{0D108BD9-81ED-4DB2-BD59-A6C34878D82A}">
                    <a16:rowId xmlns:a16="http://schemas.microsoft.com/office/drawing/2014/main" val="508802607"/>
                  </a:ext>
                </a:extLst>
              </a:tr>
              <a:tr h="408040">
                <a:tc>
                  <a:txBody>
                    <a:bodyPr/>
                    <a:lstStyle/>
                    <a:p>
                      <a:pPr algn="l" fontAlgn="b"/>
                      <a:r>
                        <a:rPr lang="en-US" sz="1200" u="none" strike="noStrike" dirty="0">
                          <a:effectLst/>
                        </a:rPr>
                        <a:t> Frais de </a:t>
                      </a:r>
                      <a:r>
                        <a:rPr lang="en-US" sz="1200" u="none" strike="noStrike" dirty="0" err="1">
                          <a:effectLst/>
                        </a:rPr>
                        <a:t>fonctionnement</a:t>
                      </a:r>
                      <a:r>
                        <a:rPr lang="en-US" sz="1200" u="none" strike="noStrike" dirty="0">
                          <a:effectLst/>
                        </a:rPr>
                        <a:t>/ </a:t>
                      </a:r>
                      <a:r>
                        <a:rPr lang="en-US" sz="1200" u="none" strike="noStrike" dirty="0" err="1">
                          <a:effectLst/>
                        </a:rPr>
                        <a:t>werkingskosten</a:t>
                      </a:r>
                      <a:r>
                        <a:rPr lang="en-US" sz="1200" u="none" strike="noStrike" dirty="0">
                          <a:effectLst/>
                        </a:rPr>
                        <a:t>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r>
                        <a:rPr lang="en-US" sz="1200" u="none" strike="noStrike" dirty="0">
                          <a:effectLst/>
                        </a:rPr>
                        <a:t>                 8.000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2040985255"/>
                  </a:ext>
                </a:extLst>
              </a:tr>
              <a:tr h="361918">
                <a:tc>
                  <a:txBody>
                    <a:bodyPr/>
                    <a:lstStyle/>
                    <a:p>
                      <a:pPr algn="l" fontAlgn="b"/>
                      <a:r>
                        <a:rPr lang="en-US" sz="1200" u="none" strike="noStrike" dirty="0">
                          <a:effectLst/>
                        </a:rPr>
                        <a:t> Events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r>
                        <a:rPr lang="en-US" sz="1200" u="none" strike="noStrike" dirty="0">
                          <a:effectLst/>
                        </a:rPr>
                        <a:t>                 5.000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3616067155"/>
                  </a:ext>
                </a:extLst>
              </a:tr>
              <a:tr h="402518">
                <a:tc>
                  <a:txBody>
                    <a:bodyPr/>
                    <a:lstStyle/>
                    <a:p>
                      <a:pPr algn="l" fontAlgn="b"/>
                      <a:r>
                        <a:rPr lang="en-US" sz="1200" u="none" strike="noStrike" dirty="0">
                          <a:effectLst/>
                        </a:rPr>
                        <a:t> </a:t>
                      </a:r>
                      <a:r>
                        <a:rPr lang="en-US" sz="1200" u="none" strike="noStrike" dirty="0" err="1">
                          <a:effectLst/>
                        </a:rPr>
                        <a:t>Afschrijvingen</a:t>
                      </a:r>
                      <a:r>
                        <a:rPr lang="en-US" sz="1200" u="none" strike="noStrike" dirty="0">
                          <a:effectLst/>
                        </a:rPr>
                        <a:t>/ </a:t>
                      </a:r>
                      <a:r>
                        <a:rPr lang="en-US" sz="1200" u="none" strike="noStrike" dirty="0" err="1">
                          <a:effectLst/>
                        </a:rPr>
                        <a:t>amortissements</a:t>
                      </a:r>
                      <a:r>
                        <a:rPr lang="en-US" sz="1200" u="none" strike="noStrike" dirty="0">
                          <a:effectLst/>
                        </a:rPr>
                        <a:t>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r>
                        <a:rPr lang="en-US" sz="1200" u="none" strike="noStrike" dirty="0">
                          <a:effectLst/>
                        </a:rPr>
                        <a:t>                   1.350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1445817421"/>
                  </a:ext>
                </a:extLst>
              </a:tr>
              <a:tr h="188446">
                <a:tc>
                  <a:txBody>
                    <a:bodyPr/>
                    <a:lstStyle/>
                    <a:p>
                      <a:pPr algn="l" fontAlgn="b"/>
                      <a:r>
                        <a:rPr lang="en-US" sz="1200" u="none" strike="noStrike" dirty="0">
                          <a:effectLst/>
                        </a:rPr>
                        <a:t>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298947510"/>
                  </a:ext>
                </a:extLst>
              </a:tr>
              <a:tr h="234203">
                <a:tc>
                  <a:txBody>
                    <a:bodyPr/>
                    <a:lstStyle/>
                    <a:p>
                      <a:pPr algn="l" fontAlgn="b"/>
                      <a:r>
                        <a:rPr lang="en-US" sz="1400" b="1" u="none" strike="noStrike" dirty="0">
                          <a:effectLst/>
                        </a:rPr>
                        <a:t> Frais/ </a:t>
                      </a:r>
                      <a:r>
                        <a:rPr lang="en-US" sz="1400" b="1" u="none" strike="noStrike" dirty="0" err="1">
                          <a:effectLst/>
                        </a:rPr>
                        <a:t>Kosten</a:t>
                      </a:r>
                      <a:r>
                        <a:rPr lang="en-US" sz="1400" b="1" u="none" strike="noStrike" dirty="0">
                          <a:effectLst/>
                        </a:rPr>
                        <a:t> </a:t>
                      </a:r>
                      <a:endParaRPr lang="en-US" sz="1400" b="1"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r>
                        <a:rPr lang="en-US" sz="1200" b="1" u="none" strike="noStrike" dirty="0">
                          <a:effectLst/>
                        </a:rPr>
                        <a:t>               44.350   </a:t>
                      </a:r>
                      <a:endParaRPr lang="en-US" sz="1200" b="1"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3224490329"/>
                  </a:ext>
                </a:extLst>
              </a:tr>
              <a:tr h="201259">
                <a:tc>
                  <a:txBody>
                    <a:bodyPr/>
                    <a:lstStyle/>
                    <a:p>
                      <a:pPr algn="l" fontAlgn="b"/>
                      <a:r>
                        <a:rPr lang="en-US" sz="1200" u="none" strike="noStrike" dirty="0">
                          <a:effectLst/>
                        </a:rPr>
                        <a:t> </a:t>
                      </a:r>
                      <a:endParaRPr lang="en-US" sz="1200" b="1"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r>
                        <a:rPr lang="en-US" sz="1200" u="none" strike="noStrike" dirty="0">
                          <a:effectLst/>
                        </a:rPr>
                        <a:t> </a:t>
                      </a:r>
                      <a:endParaRPr lang="en-US" sz="1200" b="1"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1978299917"/>
                  </a:ext>
                </a:extLst>
              </a:tr>
              <a:tr h="361918">
                <a:tc>
                  <a:txBody>
                    <a:bodyPr/>
                    <a:lstStyle/>
                    <a:p>
                      <a:pPr algn="l" fontAlgn="b"/>
                      <a:r>
                        <a:rPr lang="en-US" sz="1400" b="1" u="none" strike="noStrike" dirty="0">
                          <a:effectLst/>
                        </a:rPr>
                        <a:t> </a:t>
                      </a:r>
                      <a:r>
                        <a:rPr lang="en-US" sz="1400" b="1" u="none" strike="noStrike" dirty="0" err="1">
                          <a:effectLst/>
                        </a:rPr>
                        <a:t>Resultaat</a:t>
                      </a:r>
                      <a:r>
                        <a:rPr lang="en-US" sz="1400" b="1" u="none" strike="noStrike" dirty="0">
                          <a:effectLst/>
                        </a:rPr>
                        <a:t>/ </a:t>
                      </a:r>
                      <a:r>
                        <a:rPr lang="en-US" sz="1400" b="1" u="none" strike="noStrike" dirty="0" err="1">
                          <a:effectLst/>
                        </a:rPr>
                        <a:t>résultat</a:t>
                      </a:r>
                      <a:r>
                        <a:rPr lang="en-US" sz="1400" b="1" u="none" strike="noStrike" dirty="0">
                          <a:effectLst/>
                        </a:rPr>
                        <a:t> de </a:t>
                      </a:r>
                      <a:r>
                        <a:rPr lang="en-US" sz="1400" b="1" u="none" strike="noStrike" dirty="0" err="1">
                          <a:effectLst/>
                        </a:rPr>
                        <a:t>l'année</a:t>
                      </a:r>
                      <a:r>
                        <a:rPr lang="en-US" sz="1400" b="1" u="none" strike="noStrike" dirty="0">
                          <a:effectLst/>
                        </a:rPr>
                        <a:t> </a:t>
                      </a:r>
                      <a:endParaRPr lang="en-US" sz="1400" b="1"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r>
                        <a:rPr lang="en-US" sz="1200" b="1" u="none" strike="noStrike" dirty="0">
                          <a:effectLst/>
                        </a:rPr>
                        <a:t>                  1.650   </a:t>
                      </a:r>
                      <a:endParaRPr lang="en-US" sz="1200" b="1"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771196892"/>
                  </a:ext>
                </a:extLst>
              </a:tr>
              <a:tr h="201259">
                <a:tc>
                  <a:txBody>
                    <a:bodyPr/>
                    <a:lstStyle/>
                    <a:p>
                      <a:pPr algn="l" fontAlgn="b"/>
                      <a:endParaRPr lang="en-US" sz="11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tc>
                  <a:txBody>
                    <a:bodyPr/>
                    <a:lstStyle/>
                    <a:p>
                      <a:pPr algn="l" fontAlgn="b"/>
                      <a:endParaRPr lang="en-US" sz="1100" b="0" i="0" u="none" strike="noStrike" dirty="0">
                        <a:solidFill>
                          <a:srgbClr val="000000"/>
                        </a:solidFill>
                        <a:effectLst/>
                        <a:latin typeface="Merriweather" pitchFamily="2" charset="77"/>
                      </a:endParaRPr>
                    </a:p>
                  </a:txBody>
                  <a:tcPr marL="0" marR="0" marT="0" marB="0" anchor="b">
                    <a:solidFill>
                      <a:schemeClr val="accent2">
                        <a:lumMod val="20000"/>
                        <a:lumOff val="80000"/>
                      </a:schemeClr>
                    </a:solidFill>
                  </a:tcPr>
                </a:tc>
                <a:extLst>
                  <a:ext uri="{0D108BD9-81ED-4DB2-BD59-A6C34878D82A}">
                    <a16:rowId xmlns:a16="http://schemas.microsoft.com/office/drawing/2014/main" val="1008182052"/>
                  </a:ext>
                </a:extLst>
              </a:tr>
            </a:tbl>
          </a:graphicData>
        </a:graphic>
      </p:graphicFrame>
      <p:sp>
        <p:nvSpPr>
          <p:cNvPr id="10" name="&lt;02B8AC37-E3EA-44B1-B301-E95EDDE33BEC@pelgrims.com&gt;" descr="PastedGraphic-2.tiff">
            <a:extLst>
              <a:ext uri="{FF2B5EF4-FFF2-40B4-BE49-F238E27FC236}">
                <a16:creationId xmlns:a16="http://schemas.microsoft.com/office/drawing/2014/main" id="{86FAABA6-0CBC-8441-98E6-915B63170725}"/>
              </a:ext>
            </a:extLst>
          </p:cNvPr>
          <p:cNvSpPr>
            <a:spLocks noChangeAspect="1" noChangeArrowheads="1"/>
          </p:cNvSpPr>
          <p:nvPr/>
        </p:nvSpPr>
        <p:spPr bwMode="auto">
          <a:xfrm>
            <a:off x="4095750" y="1719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ooter Placeholder 4">
            <a:extLst>
              <a:ext uri="{FF2B5EF4-FFF2-40B4-BE49-F238E27FC236}">
                <a16:creationId xmlns:a16="http://schemas.microsoft.com/office/drawing/2014/main" id="{AF0F9610-EE0E-174E-81BA-6E475810FD56}"/>
              </a:ext>
            </a:extLst>
          </p:cNvPr>
          <p:cNvSpPr>
            <a:spLocks noGrp="1"/>
          </p:cNvSpPr>
          <p:nvPr/>
        </p:nvSpPr>
        <p:spPr>
          <a:xfrm>
            <a:off x="5949950" y="995363"/>
            <a:ext cx="2146300" cy="365125"/>
          </a:xfrm>
          <a:prstGeom prst="rect">
            <a:avLst/>
          </a:prstGeom>
        </p:spPr>
        <p:txBody>
          <a:bodyPr vert="horz" wrap="square"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pic>
        <p:nvPicPr>
          <p:cNvPr id="13" name="Afbeelding 1" descr="cid:WC20190121130226.39019A@fedpack.be">
            <a:extLst>
              <a:ext uri="{FF2B5EF4-FFF2-40B4-BE49-F238E27FC236}">
                <a16:creationId xmlns:a16="http://schemas.microsoft.com/office/drawing/2014/main" id="{E129DE6B-184C-2841-A80F-8FA6398FF4D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83445" y="474947"/>
            <a:ext cx="1625110" cy="487362"/>
          </a:xfrm>
          <a:prstGeom prst="rect">
            <a:avLst/>
          </a:prstGeom>
          <a:noFill/>
          <a:ln>
            <a:noFill/>
          </a:ln>
        </p:spPr>
      </p:pic>
    </p:spTree>
    <p:extLst>
      <p:ext uri="{BB962C8B-B14F-4D97-AF65-F5344CB8AC3E}">
        <p14:creationId xmlns:p14="http://schemas.microsoft.com/office/powerpoint/2010/main" val="406604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AB9882-DEF7-2340-A6CA-646DB28619B8}"/>
              </a:ext>
            </a:extLst>
          </p:cNvPr>
          <p:cNvSpPr>
            <a:spLocks noGrp="1"/>
          </p:cNvSpPr>
          <p:nvPr>
            <p:ph type="title"/>
          </p:nvPr>
        </p:nvSpPr>
        <p:spPr/>
        <p:txBody>
          <a:bodyPr/>
          <a:lstStyle/>
          <a:p>
            <a:r>
              <a:rPr lang="en-US" dirty="0" err="1"/>
              <a:t>Benoeming</a:t>
            </a:r>
            <a:r>
              <a:rPr lang="en-US" dirty="0"/>
              <a:t> </a:t>
            </a:r>
            <a:r>
              <a:rPr lang="en-US" dirty="0" err="1"/>
              <a:t>bestuurders</a:t>
            </a:r>
            <a:endParaRPr lang="en-US" dirty="0"/>
          </a:p>
        </p:txBody>
      </p:sp>
      <p:sp>
        <p:nvSpPr>
          <p:cNvPr id="6" name="Content Placeholder 5">
            <a:extLst>
              <a:ext uri="{FF2B5EF4-FFF2-40B4-BE49-F238E27FC236}">
                <a16:creationId xmlns:a16="http://schemas.microsoft.com/office/drawing/2014/main" id="{DDB4A9C3-5F5A-7C41-99D9-06E66DEA8DBF}"/>
              </a:ext>
            </a:extLst>
          </p:cNvPr>
          <p:cNvSpPr>
            <a:spLocks noGrp="1"/>
          </p:cNvSpPr>
          <p:nvPr>
            <p:ph idx="1"/>
          </p:nvPr>
        </p:nvSpPr>
        <p:spPr/>
        <p:txBody>
          <a:bodyPr/>
          <a:lstStyle/>
          <a:p>
            <a:r>
              <a:rPr lang="en-US" dirty="0"/>
              <a:t>Après le </a:t>
            </a:r>
            <a:r>
              <a:rPr lang="en-US" dirty="0" err="1"/>
              <a:t>départ</a:t>
            </a:r>
            <a:r>
              <a:rPr lang="en-US" dirty="0"/>
              <a:t> du </a:t>
            </a:r>
            <a:r>
              <a:rPr lang="en-US" dirty="0" err="1"/>
              <a:t>représentant</a:t>
            </a:r>
            <a:r>
              <a:rPr lang="en-US" dirty="0"/>
              <a:t> de </a:t>
            </a:r>
            <a:r>
              <a:rPr lang="en-US" dirty="0" err="1"/>
              <a:t>VariaPack</a:t>
            </a:r>
            <a:r>
              <a:rPr lang="en-US" dirty="0"/>
              <a:t>, on </a:t>
            </a:r>
            <a:r>
              <a:rPr lang="en-US" dirty="0" err="1"/>
              <a:t>avait</a:t>
            </a:r>
            <a:r>
              <a:rPr lang="en-US" dirty="0"/>
              <a:t> </a:t>
            </a:r>
            <a:r>
              <a:rPr lang="en-US" dirty="0" err="1"/>
              <a:t>besoin</a:t>
            </a:r>
            <a:r>
              <a:rPr lang="en-US" dirty="0"/>
              <a:t> d’un nouveau </a:t>
            </a:r>
            <a:r>
              <a:rPr lang="en-US" dirty="0" err="1"/>
              <a:t>collègue</a:t>
            </a:r>
            <a:r>
              <a:rPr lang="en-US" dirty="0"/>
              <a:t> </a:t>
            </a:r>
            <a:r>
              <a:rPr lang="en-US" dirty="0" err="1"/>
              <a:t>représentatif</a:t>
            </a:r>
            <a:r>
              <a:rPr lang="en-US" dirty="0"/>
              <a:t> de </a:t>
            </a:r>
            <a:r>
              <a:rPr lang="en-US" dirty="0" err="1"/>
              <a:t>nos</a:t>
            </a:r>
            <a:r>
              <a:rPr lang="en-US" dirty="0"/>
              <a:t> members.</a:t>
            </a:r>
          </a:p>
          <a:p>
            <a:r>
              <a:rPr lang="en-US" dirty="0"/>
              <a:t>De </a:t>
            </a:r>
            <a:r>
              <a:rPr lang="en-US" dirty="0" err="1"/>
              <a:t>Raad</a:t>
            </a:r>
            <a:r>
              <a:rPr lang="en-US" dirty="0"/>
              <a:t> van </a:t>
            </a:r>
            <a:r>
              <a:rPr lang="en-US" dirty="0" err="1"/>
              <a:t>Bestuur</a:t>
            </a:r>
            <a:r>
              <a:rPr lang="en-US" dirty="0"/>
              <a:t> </a:t>
            </a:r>
            <a:r>
              <a:rPr lang="en-US" dirty="0" err="1"/>
              <a:t>stelt</a:t>
            </a:r>
            <a:r>
              <a:rPr lang="en-US" dirty="0"/>
              <a:t> </a:t>
            </a:r>
            <a:r>
              <a:rPr lang="en-US" dirty="0" err="1"/>
              <a:t>voor</a:t>
            </a:r>
            <a:r>
              <a:rPr lang="en-US" dirty="0"/>
              <a:t>:</a:t>
            </a:r>
          </a:p>
          <a:p>
            <a:pPr lvl="1"/>
            <a:r>
              <a:rPr lang="en-US" dirty="0"/>
              <a:t>Steven Van </a:t>
            </a:r>
            <a:r>
              <a:rPr lang="en-US" dirty="0" err="1"/>
              <a:t>Schuerbeeck</a:t>
            </a:r>
            <a:r>
              <a:rPr lang="en-US" dirty="0"/>
              <a:t>, die </a:t>
            </a:r>
            <a:r>
              <a:rPr lang="en-US" dirty="0" err="1"/>
              <a:t>Claes</a:t>
            </a:r>
            <a:r>
              <a:rPr lang="en-US" dirty="0"/>
              <a:t> Distribution </a:t>
            </a:r>
            <a:r>
              <a:rPr lang="en-US" dirty="0" err="1"/>
              <a:t>vertegenwoordigt</a:t>
            </a:r>
            <a:endParaRPr lang="en-US" dirty="0"/>
          </a:p>
        </p:txBody>
      </p:sp>
    </p:spTree>
    <p:extLst>
      <p:ext uri="{BB962C8B-B14F-4D97-AF65-F5344CB8AC3E}">
        <p14:creationId xmlns:p14="http://schemas.microsoft.com/office/powerpoint/2010/main" val="418082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3020" y="259193"/>
            <a:ext cx="9538040" cy="646331"/>
          </a:xfrm>
        </p:spPr>
        <p:txBody>
          <a:bodyPr>
            <a:noAutofit/>
          </a:bodyPr>
          <a:lstStyle/>
          <a:p>
            <a:r>
              <a:rPr lang="nl-BE" sz="2400" dirty="0"/>
              <a:t>Lopende acties - Vlaams Gewest -Verbod gratis plastic kassazakje</a:t>
            </a:r>
            <a:br>
              <a:rPr lang="nl-BE" sz="2400" dirty="0"/>
            </a:br>
            <a:endParaRPr lang="nl-BE" sz="2400" dirty="0"/>
          </a:p>
        </p:txBody>
      </p:sp>
      <p:sp>
        <p:nvSpPr>
          <p:cNvPr id="3" name="Tijdelijke aanduiding voor inhoud 2"/>
          <p:cNvSpPr>
            <a:spLocks noGrp="1"/>
          </p:cNvSpPr>
          <p:nvPr>
            <p:ph idx="1"/>
          </p:nvPr>
        </p:nvSpPr>
        <p:spPr>
          <a:xfrm>
            <a:off x="712845" y="1236884"/>
            <a:ext cx="8596668" cy="4595745"/>
          </a:xfrm>
        </p:spPr>
        <p:txBody>
          <a:bodyPr>
            <a:normAutofit fontScale="85000" lnSpcReduction="20000"/>
          </a:bodyPr>
          <a:lstStyle/>
          <a:p>
            <a:r>
              <a:rPr lang="nl-BE" dirty="0"/>
              <a:t>Het verbod op het gratis meegeven van plastic draagzakjes werd goedgekeurd op 14 december 2018. De oorspronkelijke </a:t>
            </a:r>
            <a:r>
              <a:rPr lang="nl-BE" b="1" u="sng" dirty="0">
                <a:solidFill>
                  <a:srgbClr val="FF0000"/>
                </a:solidFill>
              </a:rPr>
              <a:t>ingangsdatum van 1 januari 2019 zal echter</a:t>
            </a:r>
            <a:r>
              <a:rPr lang="nl-BE" u="sng" dirty="0">
                <a:solidFill>
                  <a:srgbClr val="FF0000"/>
                </a:solidFill>
              </a:rPr>
              <a:t> </a:t>
            </a:r>
            <a:r>
              <a:rPr lang="nl-BE" b="1" u="sng" dirty="0">
                <a:solidFill>
                  <a:srgbClr val="FF0000"/>
                </a:solidFill>
              </a:rPr>
              <a:t>niet worden gehaald.</a:t>
            </a:r>
            <a:endParaRPr lang="nl-BE" dirty="0">
              <a:solidFill>
                <a:srgbClr val="FF0000"/>
              </a:solidFill>
            </a:endParaRPr>
          </a:p>
          <a:p>
            <a:r>
              <a:rPr lang="nl-BE" dirty="0"/>
              <a:t>Het verbod op het gratis meegeven van plastic draagzakjes werd geregeld door een wijziging van het VLAREMA (Vlaams Reglement voor duurzaam beheer van Materialenkringlopen en Afvalstoffen). </a:t>
            </a:r>
            <a:r>
              <a:rPr lang="nl-BE" b="1" u="sng" dirty="0">
                <a:solidFill>
                  <a:srgbClr val="FF0000"/>
                </a:solidFill>
              </a:rPr>
              <a:t>Dit besluit werd goedgekeurd op 14 december 2018 en voor advies overgemaakt aan de Raad van State</a:t>
            </a:r>
            <a:r>
              <a:rPr lang="nl-BE" u="sng" dirty="0"/>
              <a:t>.</a:t>
            </a:r>
            <a:r>
              <a:rPr lang="nl-BE" dirty="0"/>
              <a:t> Deze heeft een adviestermijn van 30 dagen. Daarna moet het nog gepubliceerd worden in het Belgisch Staatsblad en pas hierna wordt het effectief van kracht.</a:t>
            </a:r>
          </a:p>
          <a:p>
            <a:r>
              <a:rPr lang="nl-BE" dirty="0"/>
              <a:t>Dit heeft voor gevolg dat de oorspronkelijke ingangsdatum van 1 januari 2019 </a:t>
            </a:r>
            <a:r>
              <a:rPr lang="nl-BE" b="1" dirty="0">
                <a:solidFill>
                  <a:srgbClr val="FF0000"/>
                </a:solidFill>
              </a:rPr>
              <a:t>niet</a:t>
            </a:r>
            <a:r>
              <a:rPr lang="nl-BE" dirty="0"/>
              <a:t> zal worden gehaald. Het Besluit voorziet bovendien: “Verder moet voldoende tijd gegeven worden aan de sector om zich voor te bereiden op de ingang van een verbod en eventuele voorraden weg te werken.” Dit moet het mogelijk maken voor handelaars om hun reeds aangekochte voorraden van lichte plastic draagtassen nog te verdelen tot 6 maanden na de inwerkingtreding van het verbod.</a:t>
            </a:r>
          </a:p>
          <a:p>
            <a:r>
              <a:rPr lang="nl-BE" dirty="0"/>
              <a:t>Het besluit bepaalt zelfs dat nadat het verbod in werking treedt, “de handelaars toch nog lichte plastic draagtassen kunnen aanbieden, maar dan moet de bijdrage per draagtas die de consument daarvoor betaalt, zichtbaar worden gemaakt. Dit kan bijvoorbeeld door dit te vermelden op het kassaticket of de bijdrage duidelijk te afficheren in de verkoopsruimte.” Na 2 jaar zal de Vlaamse Regering dan monitoren of het verbod het beoogde effect heeft. Indien blijkt dat na evaluatie geen alternatieven gebruikt worden, kunnen op termijn bijkomende maatregelen genomen worden.</a:t>
            </a:r>
          </a:p>
          <a:p>
            <a:endParaRPr lang="nl-BE" dirty="0"/>
          </a:p>
        </p:txBody>
      </p:sp>
      <p:sp>
        <p:nvSpPr>
          <p:cNvPr id="4" name="Rectangle 3">
            <a:extLst>
              <a:ext uri="{FF2B5EF4-FFF2-40B4-BE49-F238E27FC236}">
                <a16:creationId xmlns:a16="http://schemas.microsoft.com/office/drawing/2014/main" id="{2F37E024-841A-3F46-BB02-CE736F6C2476}"/>
              </a:ext>
            </a:extLst>
          </p:cNvPr>
          <p:cNvSpPr/>
          <p:nvPr/>
        </p:nvSpPr>
        <p:spPr>
          <a:xfrm rot="19687529">
            <a:off x="1648884" y="2657592"/>
            <a:ext cx="9091463" cy="1754326"/>
          </a:xfrm>
          <a:prstGeom prst="rect">
            <a:avLst/>
          </a:prstGeom>
          <a:noFill/>
        </p:spPr>
        <p:txBody>
          <a:bodyPr wrap="none" lIns="91440" tIns="45720" rIns="91440" bIns="45720">
            <a:spAutoFit/>
          </a:bodyPr>
          <a:lstStyle/>
          <a:p>
            <a:pPr algn="ctr"/>
            <a:r>
              <a:rPr lang="nl-BE"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nog steeds geen publicatie</a:t>
            </a:r>
          </a:p>
          <a:p>
            <a:pPr algn="ctr"/>
            <a:r>
              <a:rPr lang="nl-BE"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Toujours pas de publication</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8841211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3184</TotalTime>
  <Words>1400</Words>
  <Application>Microsoft Office PowerPoint</Application>
  <PresentationFormat>Grand écran</PresentationFormat>
  <Paragraphs>196</Paragraphs>
  <Slides>22</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Merriweather</vt:lpstr>
      <vt:lpstr>Trebuchet MS</vt:lpstr>
      <vt:lpstr>Wingdings 3</vt:lpstr>
      <vt:lpstr>Facet</vt:lpstr>
      <vt:lpstr>Presentatie Algemene Ledenvergadering Presentation Assembleé générale des membres </vt:lpstr>
      <vt:lpstr>Olivier Monard 1971-2019</vt:lpstr>
      <vt:lpstr>Agenda</vt:lpstr>
      <vt:lpstr>Activiteitenverslag - Rapport d’activités</vt:lpstr>
      <vt:lpstr>Financieel verslag &amp; goedkeuring Rapport financier &amp; approbation</vt:lpstr>
      <vt:lpstr>Financieel verslag &amp; goedkeuring Rapport financier &amp; approbation</vt:lpstr>
      <vt:lpstr>Financieel verslag &amp; goedkeuring Rapport financier &amp; approbation</vt:lpstr>
      <vt:lpstr>Benoeming bestuurders</vt:lpstr>
      <vt:lpstr>Lopende acties - Vlaams Gewest -Verbod gratis plastic kassazakje </vt:lpstr>
      <vt:lpstr>FAVV- AFSCA Affiches</vt:lpstr>
      <vt:lpstr>FAVV – AFSCA - Affiches</vt:lpstr>
      <vt:lpstr>FAVV – AFSCA – affiches</vt:lpstr>
      <vt:lpstr>AFSCA - Bon à savoir</vt:lpstr>
      <vt:lpstr>Sacs Plastics Bruxelles - </vt:lpstr>
      <vt:lpstr>Sacs Plastics en Wallonie</vt:lpstr>
      <vt:lpstr>Sacs plastics en Wallonie</vt:lpstr>
      <vt:lpstr>Preventieplan – plan de prevention  2019-2022</vt:lpstr>
      <vt:lpstr>Web Site</vt:lpstr>
      <vt:lpstr>Site Web</vt:lpstr>
      <vt:lpstr>Presentatie Eco-oh!</vt:lpstr>
      <vt:lpstr>Sociale Activiteit</vt:lpstr>
      <vt:lpstr>Diversen / Divers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Algemene Ledenvergadering Presentation Assembleé générale des membres</dc:title>
  <dc:creator>Jan Goesaert</dc:creator>
  <cp:lastModifiedBy>CLAVIE OLIVIER</cp:lastModifiedBy>
  <cp:revision>22</cp:revision>
  <cp:lastPrinted>2019-06-24T10:30:06Z</cp:lastPrinted>
  <dcterms:created xsi:type="dcterms:W3CDTF">2019-06-20T19:31:38Z</dcterms:created>
  <dcterms:modified xsi:type="dcterms:W3CDTF">2019-06-24T19:42:01Z</dcterms:modified>
</cp:coreProperties>
</file>